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66" r:id="rId2"/>
    <p:sldId id="260" r:id="rId3"/>
    <p:sldId id="304" r:id="rId4"/>
    <p:sldId id="324" r:id="rId5"/>
    <p:sldId id="320" r:id="rId6"/>
    <p:sldId id="321" r:id="rId7"/>
    <p:sldId id="322" r:id="rId8"/>
    <p:sldId id="329" r:id="rId9"/>
    <p:sldId id="307" r:id="rId10"/>
    <p:sldId id="312" r:id="rId11"/>
    <p:sldId id="313" r:id="rId12"/>
    <p:sldId id="305" r:id="rId13"/>
    <p:sldId id="314" r:id="rId14"/>
    <p:sldId id="330" r:id="rId15"/>
    <p:sldId id="318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25" r:id="rId24"/>
    <p:sldId id="326" r:id="rId25"/>
    <p:sldId id="327" r:id="rId26"/>
    <p:sldId id="308" r:id="rId27"/>
    <p:sldId id="328" r:id="rId28"/>
    <p:sldId id="267" r:id="rId29"/>
    <p:sldId id="340" r:id="rId30"/>
    <p:sldId id="339" r:id="rId31"/>
    <p:sldId id="331" r:id="rId32"/>
  </p:sldIdLst>
  <p:sldSz cx="12192000" cy="6858000"/>
  <p:notesSz cx="6858000" cy="9144000"/>
  <p:embeddedFontLst>
    <p:embeddedFont>
      <p:font typeface="뫼비우스 Bold" panose="02000500000000000000" pitchFamily="2" charset="-127"/>
      <p:regular r:id="rId34"/>
    </p:embeddedFont>
    <p:embeddedFont>
      <p:font typeface="Tahoma" panose="020B0604030504040204" pitchFamily="34" charset="0"/>
      <p:regular r:id="rId35"/>
      <p:bold r:id="rId36"/>
    </p:embeddedFont>
    <p:embeddedFont>
      <p:font typeface="뫼비우스 Regular" panose="02000700060000000000" pitchFamily="2" charset="-127"/>
      <p:regular r:id="rId37"/>
    </p:embeddedFont>
    <p:embeddedFont>
      <p:font typeface="Cambria" panose="02040503050406030204" pitchFamily="18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43" userDrawn="1">
          <p15:clr>
            <a:srgbClr val="A4A3A4"/>
          </p15:clr>
        </p15:guide>
        <p15:guide id="4" pos="7514" userDrawn="1">
          <p15:clr>
            <a:srgbClr val="A4A3A4"/>
          </p15:clr>
        </p15:guide>
        <p15:guide id="5" orient="horz" pos="96" userDrawn="1">
          <p15:clr>
            <a:srgbClr val="A4A3A4"/>
          </p15:clr>
        </p15:guide>
        <p15:guide id="6" orient="horz" pos="4133" userDrawn="1">
          <p15:clr>
            <a:srgbClr val="A4A3A4"/>
          </p15:clr>
        </p15:guide>
        <p15:guide id="7" orient="horz" pos="5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만중(N)/본사부/SK" initials="김" lastIdx="2" clrIdx="0">
    <p:extLst>
      <p:ext uri="{19B8F6BF-5375-455C-9EA6-DF929625EA0E}">
        <p15:presenceInfo xmlns:p15="http://schemas.microsoft.com/office/powerpoint/2012/main" userId="S-1-5-21-544227037-1609704720-3443311075-7190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9F9F"/>
    <a:srgbClr val="D5D5D5"/>
    <a:srgbClr val="8E8E8E"/>
    <a:srgbClr val="8C8C8C"/>
    <a:srgbClr val="9DC3E6"/>
    <a:srgbClr val="D0021B"/>
    <a:srgbClr val="DF4A31"/>
    <a:srgbClr val="D30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897" autoAdjust="0"/>
    <p:restoredTop sz="99805" autoAdjust="0"/>
  </p:normalViewPr>
  <p:slideViewPr>
    <p:cSldViewPr snapToGrid="0" showGuides="1">
      <p:cViewPr varScale="1">
        <p:scale>
          <a:sx n="69" d="100"/>
          <a:sy n="69" d="100"/>
        </p:scale>
        <p:origin x="744" y="78"/>
      </p:cViewPr>
      <p:guideLst>
        <p:guide orient="horz" pos="2387"/>
        <p:guide pos="3840"/>
        <p:guide pos="143"/>
        <p:guide pos="7514"/>
        <p:guide orient="horz" pos="96"/>
        <p:guide orient="horz" pos="4133"/>
        <p:guide orient="horz" pos="5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교통사고 사망자 수</c:v>
                </c:pt>
              </c:strCache>
            </c:strRef>
          </c:tx>
          <c:spPr>
            <a:solidFill>
              <a:srgbClr val="E15757"/>
            </a:solidFill>
          </c:spPr>
          <c:dPt>
            <c:idx val="0"/>
            <c:bubble3D val="0"/>
            <c:spPr>
              <a:solidFill>
                <a:srgbClr val="E15757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AE14-4A5E-9A69-99FD026CDE0C}"/>
              </c:ext>
            </c:extLst>
          </c:dPt>
          <c:dPt>
            <c:idx val="1"/>
            <c:bubble3D val="0"/>
            <c:spPr>
              <a:solidFill>
                <a:srgbClr val="BAB1AC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AE14-4A5E-9A69-99FD026CDE0C}"/>
              </c:ext>
            </c:extLst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1" i="0" u="none" strike="noStrike" kern="1200" baseline="0">
                    <a:solidFill>
                      <a:schemeClr val="lt1"/>
                    </a:solidFill>
                    <a:latin typeface="Agency FB" panose="020B0503020202020204" pitchFamily="34" charset="0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Sheet1!$A$2:$A$3</c:f>
              <c:strCache>
                <c:ptCount val="2"/>
                <c:pt idx="0">
                  <c:v>전방주시태만</c:v>
                </c:pt>
                <c:pt idx="1">
                  <c:v>기타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16054</c:v>
                </c:pt>
                <c:pt idx="1">
                  <c:v>6898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E14-4A5E-9A69-99FD026CDE0C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t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ko-KR"/>
          </a:p>
        </c:txPr>
      </c:legendEntry>
      <c:legendEntry>
        <c:idx val="1"/>
        <c:delete val="1"/>
      </c:legendEntry>
      <c:layout>
        <c:manualLayout>
          <c:xMode val="edge"/>
          <c:yMode val="edge"/>
          <c:x val="0.35401133604251833"/>
          <c:y val="0.50971634024152634"/>
          <c:w val="0.28249996366535107"/>
          <c:h val="8.2048243390918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ea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8-23T00:19:33.36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69BA9-DF97-4696-8301-B83B270A88AF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EE897E-7A2D-40C1-9C9B-AABD525222D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6723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113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87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68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1183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3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7091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94279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5742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648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13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65F25-9943-444D-8E5B-12912EA77DD8}" type="datetimeFigureOut">
              <a:rPr lang="ko-KR" altLang="en-US" smtClean="0"/>
              <a:pPr/>
              <a:t>2018-08-22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E631B-FB37-4F53-9656-B7833BFB6E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2431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JPG"/><Relationship Id="rId7" Type="http://schemas.microsoft.com/office/2007/relationships/hdphoto" Target="../media/hdphoto1.wdp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comments" Target="../comments/commen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3.png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microsoft.com/office/2007/relationships/hdphoto" Target="../media/hdphoto6.wdp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7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gif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62.jpg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57.png"/><Relationship Id="rId4" Type="http://schemas.openxmlformats.org/officeDocument/2006/relationships/image" Target="../media/image56.jpg"/><Relationship Id="rId9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dmsru\Desktop\SK주식회사_C&amp;C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543255" y="4629661"/>
            <a:ext cx="2239963" cy="1146175"/>
          </a:xfrm>
          <a:prstGeom prst="rect">
            <a:avLst/>
          </a:prstGeom>
          <a:noFill/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C4B33DA-F877-4A6F-9FCC-213F0DC7FA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388" y="2584031"/>
            <a:ext cx="4985160" cy="28850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D2A80D2-9F6A-48DC-969F-2B3AF6ED24A9}"/>
              </a:ext>
            </a:extLst>
          </p:cNvPr>
          <p:cNvSpPr txBox="1"/>
          <p:nvPr/>
        </p:nvSpPr>
        <p:spPr>
          <a:xfrm>
            <a:off x="4734772" y="3258473"/>
            <a:ext cx="38321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DT</a:t>
            </a:r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의 생활화</a:t>
            </a:r>
          </a:p>
          <a:p>
            <a:r>
              <a:rPr lang="ko-KR" altLang="en-US" sz="3600" dirty="0">
                <a:solidFill>
                  <a:srgbClr val="DF4A31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그 시작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46DEE-E3D1-4524-BD51-94FE8FC4901A}"/>
              </a:ext>
            </a:extLst>
          </p:cNvPr>
          <p:cNvSpPr txBox="1"/>
          <p:nvPr/>
        </p:nvSpPr>
        <p:spPr>
          <a:xfrm>
            <a:off x="4734771" y="4500367"/>
            <a:ext cx="38321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</a:rPr>
              <a:t> 자동차 속 나만의 개인비서 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E8655D-EE75-47BC-9CC0-4192952A5E98}"/>
              </a:ext>
            </a:extLst>
          </p:cNvPr>
          <p:cNvSpPr/>
          <p:nvPr/>
        </p:nvSpPr>
        <p:spPr>
          <a:xfrm>
            <a:off x="4136994" y="2592903"/>
            <a:ext cx="45719" cy="3035538"/>
          </a:xfrm>
          <a:prstGeom prst="rect">
            <a:avLst/>
          </a:pr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E09FF0E-51B4-4728-999B-CBE0233A7EA0}"/>
              </a:ext>
            </a:extLst>
          </p:cNvPr>
          <p:cNvSpPr/>
          <p:nvPr/>
        </p:nvSpPr>
        <p:spPr>
          <a:xfrm>
            <a:off x="0" y="5804040"/>
            <a:ext cx="12192000" cy="11461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567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8811983" y="1347741"/>
            <a:ext cx="1807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cxnSp>
        <p:nvCxnSpPr>
          <p:cNvPr id="108" name="직선 연결선 107"/>
          <p:cNvCxnSpPr/>
          <p:nvPr/>
        </p:nvCxnSpPr>
        <p:spPr>
          <a:xfrm>
            <a:off x="5297018" y="3628239"/>
            <a:ext cx="5616624" cy="2880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5644125" y="1998727"/>
            <a:ext cx="3224873" cy="9130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20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만원 치곤 기능 </a:t>
            </a:r>
            <a:r>
              <a:rPr lang="ko-KR" altLang="en-US" sz="1400" b="1" dirty="0" err="1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>별로예요</a:t>
            </a:r>
            <a:endParaRPr lang="en-US" altLang="ko-KR" sz="1400" b="1" dirty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무료버전을 사용하지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..</a:t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굳이 비싼 돈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주면서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 쓰나</a:t>
            </a:r>
            <a:endParaRPr lang="ko-KR" altLang="en-US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491934" y="1347741"/>
            <a:ext cx="2749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Peer APP</a:t>
            </a:r>
            <a:r>
              <a:rPr kumimoji="0" lang="ko-KR" altLang="en-US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0" lang="en-US" altLang="ko-KR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Review </a:t>
            </a:r>
            <a:r>
              <a:rPr kumimoji="0" lang="ko-KR" altLang="en-US" sz="1400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사례</a:t>
            </a:r>
            <a:endParaRPr kumimoji="0" lang="ko-KR" altLang="en-US" sz="1400" b="1" kern="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644126" y="5360929"/>
            <a:ext cx="3224873" cy="63094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배터리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소모가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매우 심함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블루투스 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연결이 자주 끊어짐</a:t>
            </a:r>
            <a:r>
              <a:rPr lang="en-US" altLang="ko-KR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.. 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  <a:ea typeface="맑은 고딕" panose="020B0503020000020004" pitchFamily="50" charset="-127"/>
              </a:rPr>
            </a:b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pic>
        <p:nvPicPr>
          <p:cNvPr id="114" name="그림 1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331" y="1998736"/>
            <a:ext cx="294546" cy="324000"/>
          </a:xfrm>
          <a:prstGeom prst="rect">
            <a:avLst/>
          </a:prstGeom>
        </p:spPr>
      </p:pic>
      <p:pic>
        <p:nvPicPr>
          <p:cNvPr id="115" name="그림 1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4485771"/>
            <a:ext cx="294546" cy="324000"/>
          </a:xfrm>
          <a:prstGeom prst="rect">
            <a:avLst/>
          </a:prstGeom>
        </p:spPr>
      </p:pic>
      <p:sp>
        <p:nvSpPr>
          <p:cNvPr id="116" name="TextBox 115"/>
          <p:cNvSpPr txBox="1"/>
          <p:nvPr/>
        </p:nvSpPr>
        <p:spPr>
          <a:xfrm>
            <a:off x="5648997" y="5918800"/>
            <a:ext cx="3224873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762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266700" indent="-26670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</a:pP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주행 중 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10</a:t>
            </a:r>
            <a:r>
              <a:rPr lang="ko-KR" altLang="en-US" sz="1400" b="1" dirty="0">
                <a:solidFill>
                  <a:prstClr val="black"/>
                </a:solidFill>
                <a:latin typeface="Cambria" panose="02040503050406030204" pitchFamily="18" charset="0"/>
              </a:rPr>
              <a:t>초 </a:t>
            </a: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간격으로</a:t>
            </a:r>
            <a: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/>
            </a:r>
            <a:br>
              <a:rPr lang="en-US" altLang="ko-KR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Cambria" panose="02040503050406030204" pitchFamily="18" charset="0"/>
              </a:rPr>
              <a:t>속도가 사라짐</a:t>
            </a:r>
            <a:endParaRPr lang="en-US" altLang="ko-KR" sz="1400" b="1" dirty="0" smtClean="0">
              <a:solidFill>
                <a:prstClr val="black"/>
              </a:solidFill>
              <a:latin typeface="Cambria" panose="02040503050406030204" pitchFamily="18" charset="0"/>
              <a:ea typeface="맑은 고딕" panose="020B0503020000020004" pitchFamily="50" charset="-127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5876129" y="3075815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광고 보고 샀는데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차라리 네비게이션이 낫네요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8" name="그림 1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379" y="2498103"/>
            <a:ext cx="286449" cy="320590"/>
          </a:xfrm>
          <a:prstGeom prst="rect">
            <a:avLst/>
          </a:prstGeom>
        </p:spPr>
      </p:pic>
      <p:pic>
        <p:nvPicPr>
          <p:cNvPr id="119" name="그림 1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508" y="5409703"/>
            <a:ext cx="294546" cy="324000"/>
          </a:xfrm>
          <a:prstGeom prst="rect">
            <a:avLst/>
          </a:prstGeom>
        </p:spPr>
      </p:pic>
      <p:pic>
        <p:nvPicPr>
          <p:cNvPr id="120" name="그림 1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770" y="5941012"/>
            <a:ext cx="286449" cy="320590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487" y="3116405"/>
            <a:ext cx="294546" cy="324000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910" y="3853109"/>
            <a:ext cx="294546" cy="324000"/>
          </a:xfrm>
          <a:prstGeom prst="rect">
            <a:avLst/>
          </a:prstGeom>
        </p:spPr>
      </p:pic>
      <p:sp>
        <p:nvSpPr>
          <p:cNvPr id="123" name="TextBox 122"/>
          <p:cNvSpPr txBox="1"/>
          <p:nvPr/>
        </p:nvSpPr>
        <p:spPr>
          <a:xfrm>
            <a:off x="5898249" y="3855581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정말 불편해요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기기와 앱이 자동 연동 되길</a:t>
            </a:r>
            <a:endParaRPr lang="en-US" altLang="ko-KR" sz="1400" b="1" dirty="0" smtClean="0">
              <a:solidFill>
                <a:prstClr val="black"/>
              </a:solidFill>
              <a:latin typeface="+mj-lt"/>
              <a:ea typeface="맑은 고딕" panose="020B0503020000020004" pitchFamily="50" charset="-127"/>
            </a:endParaRPr>
          </a:p>
        </p:txBody>
      </p:sp>
      <p:sp>
        <p:nvSpPr>
          <p:cNvPr id="124" name="TextBox 123"/>
          <p:cNvSpPr txBox="1"/>
          <p:nvPr/>
        </p:nvSpPr>
        <p:spPr>
          <a:xfrm>
            <a:off x="5914985" y="4445499"/>
            <a:ext cx="3007104" cy="45140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8100" contourW="12700">
              <a:bevelT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80975" indent="-180975">
              <a:spcAft>
                <a:spcPts val="600"/>
              </a:spcAft>
              <a:buFont typeface="Wingdings" panose="05000000000000000000" pitchFamily="2" charset="2"/>
              <a:buChar char="§"/>
              <a:defRPr sz="1200"/>
            </a:lvl1pPr>
          </a:lstStyle>
          <a:p>
            <a:pPr marL="0" indent="0">
              <a:lnSpc>
                <a:spcPts val="1400"/>
              </a:lnSpc>
              <a:spcAft>
                <a:spcPts val="400"/>
              </a:spcAft>
              <a:buClr>
                <a:schemeClr val="tx1"/>
              </a:buClr>
              <a:buNone/>
            </a:pP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기기도 같이 사야하나요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?</a:t>
            </a:r>
            <a:b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</a:br>
            <a:r>
              <a:rPr lang="ko-KR" altLang="en-US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앱만 다운받으면 되는 줄</a:t>
            </a:r>
            <a:r>
              <a:rPr lang="en-US" altLang="ko-KR" sz="1400" b="1" dirty="0" smtClean="0">
                <a:solidFill>
                  <a:prstClr val="black"/>
                </a:solidFill>
                <a:latin typeface="+mj-lt"/>
                <a:ea typeface="맑은 고딕" panose="020B0503020000020004" pitchFamily="50" charset="-127"/>
              </a:rPr>
              <a:t>..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9329744" y="241159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208722" y="414908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9171862" y="559098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128" name="직선 연결선 127"/>
          <p:cNvCxnSpPr/>
          <p:nvPr/>
        </p:nvCxnSpPr>
        <p:spPr>
          <a:xfrm>
            <a:off x="5297018" y="5077311"/>
            <a:ext cx="5621352" cy="78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9" name="그룹 128"/>
          <p:cNvGrpSpPr/>
          <p:nvPr/>
        </p:nvGrpSpPr>
        <p:grpSpPr>
          <a:xfrm>
            <a:off x="1768625" y="1790903"/>
            <a:ext cx="3128583" cy="1566089"/>
            <a:chOff x="344488" y="1790903"/>
            <a:chExt cx="3128583" cy="1566089"/>
          </a:xfrm>
        </p:grpSpPr>
        <p:sp>
          <p:nvSpPr>
            <p:cNvPr id="130" name="모서리가 둥근 직사각형 129"/>
            <p:cNvSpPr/>
            <p:nvPr/>
          </p:nvSpPr>
          <p:spPr>
            <a:xfrm>
              <a:off x="344488" y="1949229"/>
              <a:ext cx="3128583" cy="1407763"/>
            </a:xfrm>
            <a:prstGeom prst="round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sp>
          <p:nvSpPr>
            <p:cNvPr id="131" name="TextBox 130"/>
            <p:cNvSpPr txBox="1"/>
            <p:nvPr/>
          </p:nvSpPr>
          <p:spPr>
            <a:xfrm>
              <a:off x="1189056" y="1790903"/>
              <a:ext cx="145968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err="1" smtClean="0">
                  <a:latin typeface="Cambria" panose="02040503050406030204" pitchFamily="18" charset="0"/>
                  <a:ea typeface="맑은 고딕" panose="020B0503020000020004" pitchFamily="50" charset="-127"/>
                </a:rPr>
                <a:t>아프로뷰</a:t>
              </a:r>
              <a:endParaRPr lang="ko-KR" altLang="en-US" sz="2400" b="1" dirty="0">
                <a:latin typeface="Cambria" panose="02040503050406030204" pitchFamily="18" charset="0"/>
                <a:ea typeface="맑은 고딕" panose="020B0503020000020004" pitchFamily="50" charset="-127"/>
              </a:endParaRPr>
            </a:p>
          </p:txBody>
        </p:sp>
        <p:sp>
          <p:nvSpPr>
            <p:cNvPr id="132" name="TextBox 131"/>
            <p:cNvSpPr txBox="1"/>
            <p:nvPr/>
          </p:nvSpPr>
          <p:spPr>
            <a:xfrm>
              <a:off x="1446319" y="2225847"/>
              <a:ext cx="1926555" cy="954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평점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2.8</a:t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설치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5,000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건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기기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24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만원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/>
              </a:r>
              <a:b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</a:b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특징 </a:t>
              </a:r>
              <a:r>
                <a:rPr lang="en-US" altLang="ko-KR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: 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높은 점</a:t>
              </a:r>
              <a:r>
                <a:rPr lang="ko-KR" altLang="en-US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유</a:t>
              </a:r>
              <a:r>
                <a:rPr lang="ko-KR" altLang="en-US" sz="1400" b="1" dirty="0" smtClean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rPr>
                <a:t>율</a:t>
              </a:r>
              <a:endParaRPr lang="en-US" altLang="ko-KR" sz="1400" b="1" dirty="0">
                <a:latin typeface="Cambria" panose="020405030504060302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  <p:pic>
          <p:nvPicPr>
            <p:cNvPr id="133" name="그림 1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644" y="2350664"/>
              <a:ext cx="639857" cy="639857"/>
            </a:xfrm>
            <a:prstGeom prst="rect">
              <a:avLst/>
            </a:prstGeom>
            <a:noFill/>
          </p:spPr>
        </p:pic>
      </p:grpSp>
      <p:cxnSp>
        <p:nvCxnSpPr>
          <p:cNvPr id="135" name="직선 연결선 134"/>
          <p:cNvCxnSpPr/>
          <p:nvPr/>
        </p:nvCxnSpPr>
        <p:spPr>
          <a:xfrm>
            <a:off x="1754527" y="1700808"/>
            <a:ext cx="324927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Box 135"/>
          <p:cNvSpPr txBox="1"/>
          <p:nvPr/>
        </p:nvSpPr>
        <p:spPr>
          <a:xfrm>
            <a:off x="1969517" y="1346648"/>
            <a:ext cx="2704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1400" b="1" dirty="0" smtClean="0">
                <a:latin typeface="+mn-ea"/>
              </a:rPr>
              <a:t>HUD Peer APP </a:t>
            </a:r>
            <a:r>
              <a:rPr lang="ko-KR" altLang="en-US" sz="1400" b="1" dirty="0" smtClean="0">
                <a:latin typeface="+mn-ea"/>
              </a:rPr>
              <a:t>분석</a:t>
            </a:r>
            <a:endParaRPr kumimoji="0" lang="ko-KR" altLang="en-US" sz="1400" b="1" kern="0" baseline="300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37" name="그룹 136"/>
          <p:cNvGrpSpPr/>
          <p:nvPr/>
        </p:nvGrpSpPr>
        <p:grpSpPr>
          <a:xfrm>
            <a:off x="1750831" y="3356992"/>
            <a:ext cx="3128583" cy="1613801"/>
            <a:chOff x="6674957" y="453163"/>
            <a:chExt cx="3128583" cy="1613801"/>
          </a:xfrm>
          <a:noFill/>
        </p:grpSpPr>
        <p:grpSp>
          <p:nvGrpSpPr>
            <p:cNvPr id="138" name="그룹 137"/>
            <p:cNvGrpSpPr/>
            <p:nvPr/>
          </p:nvGrpSpPr>
          <p:grpSpPr>
            <a:xfrm>
              <a:off x="6674957" y="453163"/>
              <a:ext cx="3128583" cy="1613801"/>
              <a:chOff x="374610" y="3077901"/>
              <a:chExt cx="2513929" cy="1107726"/>
            </a:xfrm>
            <a:grpFill/>
          </p:grpSpPr>
          <p:sp>
            <p:nvSpPr>
              <p:cNvPr id="140" name="모서리가 둥근 직사각형 139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1" name="TextBox 140"/>
              <p:cNvSpPr txBox="1"/>
              <p:nvPr/>
            </p:nvSpPr>
            <p:spPr>
              <a:xfrm>
                <a:off x="732482" y="3077901"/>
                <a:ext cx="1797285" cy="3168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GPS </a:t>
                </a:r>
                <a:r>
                  <a:rPr lang="en-US" altLang="ko-KR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Pro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2" name="TextBox 141"/>
              <p:cNvSpPr txBox="1"/>
              <p:nvPr/>
            </p:nvSpPr>
            <p:spPr>
              <a:xfrm>
                <a:off x="1215660" y="3433737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3.4</a:t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1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,000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비용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1,100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원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별도 기기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X</a:t>
                </a:r>
                <a:endPara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39" name="그림 1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36486" y="1058845"/>
              <a:ext cx="629815" cy="640800"/>
            </a:xfrm>
            <a:prstGeom prst="rect">
              <a:avLst/>
            </a:prstGeom>
            <a:grpFill/>
          </p:spPr>
        </p:pic>
      </p:grpSp>
      <p:grpSp>
        <p:nvGrpSpPr>
          <p:cNvPr id="143" name="그룹 142"/>
          <p:cNvGrpSpPr/>
          <p:nvPr/>
        </p:nvGrpSpPr>
        <p:grpSpPr>
          <a:xfrm>
            <a:off x="1768626" y="5013600"/>
            <a:ext cx="3128583" cy="1569893"/>
            <a:chOff x="7185248" y="2769456"/>
            <a:chExt cx="3128583" cy="1569893"/>
          </a:xfrm>
          <a:noFill/>
        </p:grpSpPr>
        <p:grpSp>
          <p:nvGrpSpPr>
            <p:cNvPr id="144" name="그룹 143"/>
            <p:cNvGrpSpPr/>
            <p:nvPr/>
          </p:nvGrpSpPr>
          <p:grpSpPr>
            <a:xfrm>
              <a:off x="7185248" y="2769456"/>
              <a:ext cx="3128583" cy="1569893"/>
              <a:chOff x="374610" y="3108039"/>
              <a:chExt cx="2513929" cy="1077588"/>
            </a:xfrm>
            <a:grpFill/>
          </p:grpSpPr>
          <p:sp>
            <p:nvSpPr>
              <p:cNvPr id="146" name="모서리가 둥근 직사각형 145"/>
              <p:cNvSpPr/>
              <p:nvPr/>
            </p:nvSpPr>
            <p:spPr>
              <a:xfrm>
                <a:off x="374610" y="3219326"/>
                <a:ext cx="2513929" cy="966301"/>
              </a:xfrm>
              <a:prstGeom prst="roundRect">
                <a:avLst/>
              </a:prstGeom>
              <a:grpFill/>
              <a:ln w="9525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 dirty="0">
                  <a:solidFill>
                    <a:schemeClr val="tx1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7" name="TextBox 146"/>
              <p:cNvSpPr txBox="1"/>
              <p:nvPr/>
            </p:nvSpPr>
            <p:spPr>
              <a:xfrm>
                <a:off x="870515" y="3108039"/>
                <a:ext cx="1504386" cy="31689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Smart </a:t>
                </a:r>
                <a:r>
                  <a:rPr lang="en-US" altLang="ko-KR" sz="2400" b="1" dirty="0" err="1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Hud</a:t>
                </a:r>
                <a:endParaRPr lang="ko-KR" altLang="en-US" sz="2400" b="1" dirty="0">
                  <a:latin typeface="Tahoma" panose="020B0604030504040204" pitchFamily="34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48" name="TextBox 147"/>
              <p:cNvSpPr txBox="1"/>
              <p:nvPr/>
            </p:nvSpPr>
            <p:spPr>
              <a:xfrm>
                <a:off x="1198856" y="3431872"/>
                <a:ext cx="1548056" cy="654908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평점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3.1</a:t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설치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5,000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건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기기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22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만원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/>
                </a:r>
                <a:b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</a:b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특징 </a:t>
                </a:r>
                <a:r>
                  <a:rPr lang="en-US" altLang="ko-KR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: OBD2 </a:t>
                </a:r>
                <a:r>
                  <a:rPr lang="ko-KR" altLang="en-US" sz="1400" b="1" dirty="0" smtClean="0">
                    <a:latin typeface="Cambria" panose="02040503050406030204" pitchFamily="18" charset="0"/>
                    <a:ea typeface="맑은 고딕" panose="020B0503020000020004" pitchFamily="50" charset="-127"/>
                    <a:cs typeface="Times New Roman" panose="02020603050405020304" pitchFamily="18" charset="0"/>
                  </a:rPr>
                  <a:t>연결</a:t>
                </a:r>
                <a:endParaRPr lang="en-US" altLang="ko-KR" sz="1400" b="1" dirty="0">
                  <a:latin typeface="Cambria" panose="02040503050406030204" pitchFamily="18" charset="0"/>
                  <a:ea typeface="맑은 고딕" panose="020B0503020000020004" pitchFamily="50" charset="-127"/>
                  <a:cs typeface="Times New Roman" panose="02020603050405020304" pitchFamily="18" charset="0"/>
                </a:endParaRPr>
              </a:p>
            </p:txBody>
          </p:sp>
        </p:grpSp>
        <p:pic>
          <p:nvPicPr>
            <p:cNvPr id="145" name="그림 14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08544" y="3410521"/>
              <a:ext cx="640800" cy="640800"/>
            </a:xfrm>
            <a:prstGeom prst="rect">
              <a:avLst/>
            </a:prstGeom>
            <a:grpFill/>
          </p:spPr>
        </p:pic>
      </p:grpSp>
      <p:sp>
        <p:nvSpPr>
          <p:cNvPr id="150" name="TextBox 149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서비스 중인 경쟁 업체 제품의 실제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Review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사례를 토대로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Points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도출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cxnSp>
        <p:nvCxnSpPr>
          <p:cNvPr id="57" name="직선 연결선 56"/>
          <p:cNvCxnSpPr/>
          <p:nvPr/>
        </p:nvCxnSpPr>
        <p:spPr>
          <a:xfrm>
            <a:off x="5311410" y="1700808"/>
            <a:ext cx="3110443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8661400" y="1700808"/>
            <a:ext cx="215443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56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21505" y="252599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61" name="그룹 60"/>
          <p:cNvGrpSpPr/>
          <p:nvPr/>
        </p:nvGrpSpPr>
        <p:grpSpPr>
          <a:xfrm>
            <a:off x="7722489" y="3825777"/>
            <a:ext cx="2577768" cy="1529195"/>
            <a:chOff x="1583144" y="3719802"/>
            <a:chExt cx="2577768" cy="1529195"/>
          </a:xfrm>
        </p:grpSpPr>
        <p:sp>
          <p:nvSpPr>
            <p:cNvPr id="62" name="모서리가 둥근 직사각형 61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편광필름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하드웨어 불필요</a:t>
              </a: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err="1" smtClean="0">
                  <a:solidFill>
                    <a:schemeClr val="tx1"/>
                  </a:solidFill>
                  <a:latin typeface="+mn-ea"/>
                </a:rPr>
                <a:t>컴바이너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>- </a:t>
              </a: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높은 </a:t>
              </a:r>
              <a:r>
                <a:rPr lang="ko-KR" altLang="en-US" sz="1400" dirty="0" err="1" smtClean="0">
                  <a:solidFill>
                    <a:schemeClr val="tx1"/>
                  </a:solidFill>
                  <a:latin typeface="+mn-ea"/>
                </a:rPr>
                <a:t>시안성</a:t>
              </a:r>
              <a:endParaRPr lang="ko-KR" altLang="en-US" sz="1400" dirty="0" smtClean="0">
                <a:solidFill>
                  <a:schemeClr val="tx1"/>
                </a:solidFill>
                <a:latin typeface="+mn-ea"/>
              </a:endParaRPr>
            </a:p>
          </p:txBody>
        </p:sp>
        <p:grpSp>
          <p:nvGrpSpPr>
            <p:cNvPr id="63" name="그룹 62"/>
            <p:cNvGrpSpPr/>
            <p:nvPr/>
          </p:nvGrpSpPr>
          <p:grpSpPr>
            <a:xfrm>
              <a:off x="1743235" y="3719802"/>
              <a:ext cx="2237467" cy="250491"/>
              <a:chOff x="1743235" y="3719802"/>
              <a:chExt cx="2237467" cy="250491"/>
            </a:xfrm>
          </p:grpSpPr>
          <p:sp>
            <p:nvSpPr>
              <p:cNvPr id="64" name="직사각형 63"/>
              <p:cNvSpPr/>
              <p:nvPr/>
            </p:nvSpPr>
            <p:spPr>
              <a:xfrm>
                <a:off x="3240800" y="3719802"/>
                <a:ext cx="739902" cy="246956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 smtClean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선택</a:t>
                </a:r>
                <a:endParaRPr lang="en-US" altLang="ko-KR" sz="2000" b="1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1743235" y="3761330"/>
                <a:ext cx="1622529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 smtClean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grpSp>
        <p:nvGrpSpPr>
          <p:cNvPr id="67" name="그룹 66"/>
          <p:cNvGrpSpPr/>
          <p:nvPr/>
        </p:nvGrpSpPr>
        <p:grpSpPr>
          <a:xfrm>
            <a:off x="3403196" y="2151185"/>
            <a:ext cx="2159672" cy="1497732"/>
            <a:chOff x="1583144" y="1614770"/>
            <a:chExt cx="2159672" cy="1497732"/>
          </a:xfrm>
        </p:grpSpPr>
        <p:grpSp>
          <p:nvGrpSpPr>
            <p:cNvPr id="68" name="그룹 67"/>
            <p:cNvGrpSpPr/>
            <p:nvPr/>
          </p:nvGrpSpPr>
          <p:grpSpPr>
            <a:xfrm>
              <a:off x="1583144" y="1614770"/>
              <a:ext cx="2159672" cy="1497732"/>
              <a:chOff x="862011" y="419102"/>
              <a:chExt cx="8181977" cy="5674191"/>
            </a:xfrm>
          </p:grpSpPr>
          <p:pic>
            <p:nvPicPr>
              <p:cNvPr id="71" name="그림 70"/>
              <p:cNvPicPr>
                <a:picLocks noChangeAspect="1"/>
              </p:cNvPicPr>
              <p:nvPr/>
            </p:nvPicPr>
            <p:blipFill rotWithShape="1">
              <a:blip r:embed="rId2" cstate="print"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5741"/>
              <a:stretch/>
            </p:blipFill>
            <p:spPr>
              <a:xfrm>
                <a:off x="862011" y="419102"/>
                <a:ext cx="8181977" cy="5674191"/>
              </a:xfrm>
              <a:prstGeom prst="rect">
                <a:avLst/>
              </a:prstGeom>
            </p:spPr>
          </p:pic>
          <p:sp>
            <p:nvSpPr>
              <p:cNvPr id="72" name="타원 71"/>
              <p:cNvSpPr/>
              <p:nvPr/>
            </p:nvSpPr>
            <p:spPr>
              <a:xfrm rot="21087420">
                <a:off x="5791942" y="4758039"/>
                <a:ext cx="1512168" cy="215601"/>
              </a:xfrm>
              <a:prstGeom prst="ellipse">
                <a:avLst/>
              </a:prstGeom>
              <a:solidFill>
                <a:srgbClr val="FFFFFF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9" name="TextBox 68"/>
            <p:cNvSpPr txBox="1"/>
            <p:nvPr/>
          </p:nvSpPr>
          <p:spPr>
            <a:xfrm>
              <a:off x="1928664" y="2176398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935056" y="2178970"/>
              <a:ext cx="1455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20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만원 이상</a:t>
              </a:r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6879367" y="2309231"/>
            <a:ext cx="1966850" cy="1170761"/>
            <a:chOff x="5169024" y="1516439"/>
            <a:chExt cx="1966850" cy="1170761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535" t="18369"/>
            <a:stretch/>
          </p:blipFill>
          <p:spPr>
            <a:xfrm>
              <a:off x="5169024" y="1516439"/>
              <a:ext cx="1966850" cy="1170761"/>
            </a:xfrm>
            <a:prstGeom prst="rect">
              <a:avLst/>
            </a:prstGeom>
          </p:spPr>
        </p:pic>
        <p:sp>
          <p:nvSpPr>
            <p:cNvPr id="75" name="TextBox 74"/>
            <p:cNvSpPr txBox="1"/>
            <p:nvPr/>
          </p:nvSpPr>
          <p:spPr>
            <a:xfrm>
              <a:off x="5491050" y="1915374"/>
              <a:ext cx="13227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평균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8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천원</a:t>
              </a:r>
            </a:p>
          </p:txBody>
        </p:sp>
      </p:grpSp>
      <p:grpSp>
        <p:nvGrpSpPr>
          <p:cNvPr id="76" name="그룹 75"/>
          <p:cNvGrpSpPr/>
          <p:nvPr/>
        </p:nvGrpSpPr>
        <p:grpSpPr>
          <a:xfrm>
            <a:off x="9226162" y="2226690"/>
            <a:ext cx="1968757" cy="1350975"/>
            <a:chOff x="7645647" y="1512879"/>
            <a:chExt cx="1677603" cy="1174322"/>
          </a:xfrm>
        </p:grpSpPr>
        <p:pic>
          <p:nvPicPr>
            <p:cNvPr id="77" name="그림 76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8" t="21694" r="19468" b="17339"/>
            <a:stretch/>
          </p:blipFill>
          <p:spPr>
            <a:xfrm>
              <a:off x="7645647" y="1512879"/>
              <a:ext cx="1677603" cy="1174322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7725245" y="1915374"/>
              <a:ext cx="1518407" cy="3210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평균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2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만 </a:t>
              </a:r>
              <a:r>
                <a:rPr lang="en-US" altLang="ko-KR" b="1" dirty="0" smtClean="0">
                  <a:latin typeface="맑은 고딕" pitchFamily="50" charset="-127"/>
                  <a:ea typeface="맑은 고딕" pitchFamily="50" charset="-127"/>
                </a:rPr>
                <a:t>5</a:t>
              </a:r>
              <a:r>
                <a:rPr lang="ko-KR" altLang="en-US" b="1" dirty="0" smtClean="0">
                  <a:latin typeface="맑은 고딕" pitchFamily="50" charset="-127"/>
                  <a:ea typeface="맑은 고딕" pitchFamily="50" charset="-127"/>
                </a:rPr>
                <a:t>천원</a:t>
              </a:r>
            </a:p>
          </p:txBody>
        </p:sp>
      </p:grpSp>
      <p:grpSp>
        <p:nvGrpSpPr>
          <p:cNvPr id="79" name="그룹 78"/>
          <p:cNvGrpSpPr/>
          <p:nvPr/>
        </p:nvGrpSpPr>
        <p:grpSpPr>
          <a:xfrm>
            <a:off x="3194148" y="3825777"/>
            <a:ext cx="2577768" cy="1529195"/>
            <a:chOff x="1583144" y="3719802"/>
            <a:chExt cx="2577768" cy="1529195"/>
          </a:xfrm>
        </p:grpSpPr>
        <p:sp>
          <p:nvSpPr>
            <p:cNvPr id="80" name="모서리가 둥근 직사각형 79"/>
            <p:cNvSpPr/>
            <p:nvPr/>
          </p:nvSpPr>
          <p:spPr>
            <a:xfrm>
              <a:off x="1583144" y="3933056"/>
              <a:ext cx="2577768" cy="1315941"/>
            </a:xfrm>
            <a:prstGeom prst="roundRect">
              <a:avLst/>
            </a:prstGeom>
            <a:solidFill>
              <a:srgbClr val="FFFFFF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lnSpc>
                  <a:spcPts val="1000"/>
                </a:lnSpc>
                <a:buFont typeface="Arial" panose="020B0604020202020204" pitchFamily="34" charset="0"/>
                <a:buChar char="•"/>
              </a:pP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매번 기기와 연동해야 함</a:t>
              </a:r>
              <a:endParaRPr lang="en-US" altLang="ko-KR" sz="1400" dirty="0" smtClean="0">
                <a:solidFill>
                  <a:schemeClr val="tx1"/>
                </a:solidFill>
                <a:latin typeface="+mn-ea"/>
              </a:endParaRPr>
            </a:p>
            <a:p>
              <a:pPr marL="285750" indent="-285750">
                <a:lnSpc>
                  <a:spcPts val="2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기기의 존재를 모르고 </a:t>
              </a:r>
              <a: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  <a:t/>
              </a:r>
              <a:br>
                <a:rPr lang="en-US" altLang="ko-KR" sz="1400" dirty="0" smtClean="0">
                  <a:solidFill>
                    <a:schemeClr val="tx1"/>
                  </a:solidFill>
                  <a:latin typeface="+mn-ea"/>
                </a:rPr>
              </a:br>
              <a:r>
                <a:rPr lang="ko-KR" altLang="en-US" sz="1400" dirty="0" smtClean="0">
                  <a:solidFill>
                    <a:schemeClr val="tx1"/>
                  </a:solidFill>
                  <a:latin typeface="+mn-ea"/>
                </a:rPr>
                <a:t>앱만 구매할 가능성</a:t>
              </a:r>
            </a:p>
          </p:txBody>
        </p:sp>
        <p:grpSp>
          <p:nvGrpSpPr>
            <p:cNvPr id="81" name="그룹 80"/>
            <p:cNvGrpSpPr/>
            <p:nvPr/>
          </p:nvGrpSpPr>
          <p:grpSpPr>
            <a:xfrm>
              <a:off x="1743236" y="3719802"/>
              <a:ext cx="2237466" cy="250491"/>
              <a:chOff x="1743236" y="3719802"/>
              <a:chExt cx="2237466" cy="250491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3249386" y="3719802"/>
                <a:ext cx="731316" cy="250491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sz="2000" b="1" dirty="0" smtClean="0">
                    <a:solidFill>
                      <a:srgbClr val="BF2323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필수</a:t>
                </a:r>
                <a:endParaRPr lang="en-US" altLang="ko-KR" sz="1600" dirty="0">
                  <a:solidFill>
                    <a:srgbClr val="BF2323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83" name="직사각형 82"/>
              <p:cNvSpPr/>
              <p:nvPr/>
            </p:nvSpPr>
            <p:spPr>
              <a:xfrm>
                <a:off x="1743236" y="3761330"/>
                <a:ext cx="1622942" cy="208963"/>
              </a:xfrm>
              <a:prstGeom prst="rect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</a:ln>
              <a:effectLst/>
            </p:spPr>
            <p:txBody>
              <a:bodyPr anchor="t"/>
              <a:lstStyle/>
              <a:p>
                <a:pPr algn="ctr" latinLnBrk="0">
                  <a:lnSpc>
                    <a:spcPct val="120000"/>
                  </a:lnSpc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ko-KR" altLang="en-US" b="1" dirty="0" smtClean="0">
                    <a:solidFill>
                      <a:prstClr val="black"/>
                    </a:solidFill>
                    <a:latin typeface="Cambria" panose="02040503050406030204" pitchFamily="18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하드웨어 연동</a:t>
                </a:r>
                <a:endParaRPr lang="en-US" altLang="ko-KR" sz="1600" dirty="0">
                  <a:solidFill>
                    <a:prstClr val="black"/>
                  </a:solidFill>
                  <a:latin typeface="Cambria" panose="02040503050406030204" pitchFamily="18" charset="0"/>
                  <a:ea typeface="맑은 고딕" panose="020B0503020000020004" pitchFamily="50" charset="-127"/>
                  <a:cs typeface="Tahoma" panose="020B0604030504040204" pitchFamily="34" charset="0"/>
                </a:endParaRPr>
              </a:p>
            </p:txBody>
          </p:sp>
        </p:grpSp>
      </p:grpSp>
      <p:sp>
        <p:nvSpPr>
          <p:cNvPr id="84" name="TextBox 83"/>
          <p:cNvSpPr txBox="1"/>
          <p:nvPr/>
        </p:nvSpPr>
        <p:spPr>
          <a:xfrm>
            <a:off x="3877369" y="1484784"/>
            <a:ext cx="1228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AS-IS</a:t>
            </a:r>
            <a:endParaRPr lang="ko-KR" altLang="en-US" b="1" dirty="0" err="1" smtClean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8302971" y="1484784"/>
            <a:ext cx="1439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>TO-BE</a:t>
            </a:r>
            <a:endParaRPr lang="ko-KR" altLang="en-US" b="1" dirty="0" err="1" smtClean="0"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89" name="그룹 88"/>
          <p:cNvGrpSpPr/>
          <p:nvPr/>
        </p:nvGrpSpPr>
        <p:grpSpPr>
          <a:xfrm>
            <a:off x="3897910" y="5607923"/>
            <a:ext cx="968700" cy="968700"/>
            <a:chOff x="2064003" y="5456660"/>
            <a:chExt cx="968700" cy="968700"/>
          </a:xfrm>
        </p:grpSpPr>
        <p:sp>
          <p:nvSpPr>
            <p:cNvPr id="90" name="TextBox 89"/>
            <p:cNvSpPr txBox="1"/>
            <p:nvPr/>
          </p:nvSpPr>
          <p:spPr>
            <a:xfrm>
              <a:off x="2304633" y="5621178"/>
              <a:ext cx="68320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ea typeface="맑은 고딕" pitchFamily="50" charset="-127"/>
                </a:rPr>
                <a:t>IaaS</a:t>
              </a:r>
              <a:endParaRPr lang="ko-KR" altLang="en-US" sz="2000" b="1" dirty="0" err="1" smtClean="0">
                <a:ea typeface="맑은 고딕" pitchFamily="50" charset="-127"/>
              </a:endParaRPr>
            </a:p>
          </p:txBody>
        </p:sp>
        <p:pic>
          <p:nvPicPr>
            <p:cNvPr id="91" name="그림 90"/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003" y="5456660"/>
              <a:ext cx="968700" cy="968700"/>
            </a:xfrm>
            <a:prstGeom prst="rect">
              <a:avLst/>
            </a:prstGeom>
          </p:spPr>
        </p:pic>
      </p:grpSp>
      <p:sp>
        <p:nvSpPr>
          <p:cNvPr id="92" name="TextBox 91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도출된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Pain Points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를 분석하고 개선하여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기존 제품과 차별화된 새로운 서비스를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기획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02932" y="1486304"/>
            <a:ext cx="18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b="1" kern="0" dirty="0" smtClean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Pain Points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289358" y="270095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가격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168336" y="45123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접근성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059610" y="578479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네트워크</a:t>
            </a:r>
            <a: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b="1" dirty="0" smtClean="0">
                <a:latin typeface="맑은 고딕" pitchFamily="50" charset="-127"/>
                <a:ea typeface="맑은 고딕" pitchFamily="50" charset="-127"/>
              </a:rPr>
            </a:br>
            <a:r>
              <a:rPr lang="ko-KR" altLang="en-US" b="1" dirty="0" smtClean="0">
                <a:latin typeface="맑은 고딕" pitchFamily="50" charset="-127"/>
                <a:ea typeface="맑은 고딕" pitchFamily="50" charset="-127"/>
              </a:rPr>
              <a:t>안정성</a:t>
            </a:r>
          </a:p>
        </p:txBody>
      </p:sp>
      <p:cxnSp>
        <p:nvCxnSpPr>
          <p:cNvPr id="44" name="직선 연결선 43"/>
          <p:cNvCxnSpPr/>
          <p:nvPr/>
        </p:nvCxnSpPr>
        <p:spPr>
          <a:xfrm>
            <a:off x="621014" y="3642303"/>
            <a:ext cx="10694686" cy="5485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/>
          <p:cNvCxnSpPr/>
          <p:nvPr/>
        </p:nvCxnSpPr>
        <p:spPr>
          <a:xfrm>
            <a:off x="621014" y="5516734"/>
            <a:ext cx="106946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/>
          <p:cNvGrpSpPr/>
          <p:nvPr/>
        </p:nvGrpSpPr>
        <p:grpSpPr>
          <a:xfrm>
            <a:off x="7891904" y="5623987"/>
            <a:ext cx="2746027" cy="929054"/>
            <a:chOff x="7928674" y="5592679"/>
            <a:chExt cx="2746027" cy="929054"/>
          </a:xfrm>
        </p:grpSpPr>
        <p:grpSp>
          <p:nvGrpSpPr>
            <p:cNvPr id="86" name="그룹 85"/>
            <p:cNvGrpSpPr/>
            <p:nvPr/>
          </p:nvGrpSpPr>
          <p:grpSpPr>
            <a:xfrm>
              <a:off x="9380145" y="5662813"/>
              <a:ext cx="1294556" cy="858920"/>
              <a:chOff x="6610772" y="5445224"/>
              <a:chExt cx="1294556" cy="858920"/>
            </a:xfrm>
          </p:grpSpPr>
          <p:sp>
            <p:nvSpPr>
              <p:cNvPr id="87" name="TextBox 86"/>
              <p:cNvSpPr txBox="1"/>
              <p:nvPr/>
            </p:nvSpPr>
            <p:spPr>
              <a:xfrm>
                <a:off x="6891959" y="5709265"/>
                <a:ext cx="7409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8E8E8E"/>
                    </a:solidFill>
                    <a:ea typeface="맑은 고딕" pitchFamily="50" charset="-127"/>
                  </a:rPr>
                  <a:t>FaaS</a:t>
                </a:r>
                <a:endParaRPr lang="ko-KR" altLang="en-US" sz="2000" b="1" dirty="0" err="1" smtClean="0">
                  <a:solidFill>
                    <a:srgbClr val="8E8E8E"/>
                  </a:solidFill>
                  <a:ea typeface="맑은 고딕" pitchFamily="50" charset="-127"/>
                </a:endParaRPr>
              </a:p>
            </p:txBody>
          </p:sp>
          <p:pic>
            <p:nvPicPr>
              <p:cNvPr id="88" name="그림 87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10772" y="5445224"/>
                <a:ext cx="1294556" cy="858920"/>
              </a:xfrm>
              <a:prstGeom prst="rect">
                <a:avLst/>
              </a:prstGeom>
            </p:spPr>
          </p:pic>
        </p:grp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5459" y="5592679"/>
              <a:ext cx="866408" cy="866408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48" name="TextBox 47"/>
            <p:cNvSpPr txBox="1"/>
            <p:nvPr/>
          </p:nvSpPr>
          <p:spPr>
            <a:xfrm>
              <a:off x="7928674" y="5932056"/>
              <a:ext cx="1451471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8E8E8E"/>
                  </a:solidFill>
                  <a:ea typeface="맑은 고딕" pitchFamily="50" charset="-127"/>
                </a:rPr>
                <a:t>Container</a:t>
              </a:r>
              <a:endParaRPr lang="ko-KR" altLang="en-US" sz="2000" b="1" dirty="0" err="1" smtClean="0">
                <a:solidFill>
                  <a:srgbClr val="8E8E8E"/>
                </a:solidFill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96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31790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40917" y="4187305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0917" y="5560763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143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915" y="3824879"/>
            <a:ext cx="970170" cy="629394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956" y="4752204"/>
            <a:ext cx="688688" cy="68868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 radius="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651" y="1278227"/>
            <a:ext cx="5722698" cy="572269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896633" y="4802965"/>
            <a:ext cx="5245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rPr>
              <a:t>AI</a:t>
            </a:r>
            <a:endParaRPr lang="ko-KR" altLang="en-US" sz="2800" dirty="0" err="1" smtClean="0">
              <a:latin typeface="뫼비우스 Bold" panose="02000500000000000000" pitchFamily="2" charset="-127"/>
              <a:ea typeface="뫼비우스 Bold" panose="02000500000000000000" pitchFamily="2" charset="-127"/>
              <a:cs typeface="Tahoma" panose="020B060403050404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515579" y="5507530"/>
            <a:ext cx="3385986" cy="753872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     STT</a:t>
            </a:r>
            <a:r>
              <a:rPr lang="en-US" altLang="ko-KR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, </a:t>
            </a:r>
            <a:r>
              <a:rPr lang="en-US" altLang="ko-KR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  <a:sym typeface="Wingdings" panose="05000000000000000000" pitchFamily="2" charset="2"/>
              </a:rPr>
              <a:t>TTS</a:t>
            </a:r>
            <a:endParaRPr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266700" latinLnBrk="0">
              <a:spcAft>
                <a:spcPts val="600"/>
              </a:spcAft>
              <a:defRPr/>
            </a:pPr>
            <a:r>
              <a:rPr lang="en-US" altLang="ko-KR" sz="2000" kern="0" dirty="0" smtClean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Watson Assistant</a:t>
            </a:r>
            <a:endParaRPr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  <a:sym typeface="Wingdings" panose="05000000000000000000" pitchFamily="2" charset="2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2476629" y="4678113"/>
            <a:ext cx="3116762" cy="1783036"/>
          </a:xfrm>
          <a:prstGeom prst="rect">
            <a:avLst/>
          </a:prstGeom>
          <a:noFill/>
          <a:ln w="12700" cap="flat" cmpd="sng" algn="ctr">
            <a:noFill/>
            <a:prstDash val="solid"/>
          </a:ln>
          <a:effectLst/>
        </p:spPr>
        <p:txBody>
          <a:bodyPr lIns="36000" rIns="0" rtlCol="0" anchor="ctr"/>
          <a:lstStyle/>
          <a:p>
            <a:pPr marL="85725" lvl="0" algn="just" latinLnBrk="0">
              <a:spcAft>
                <a:spcPts val="600"/>
              </a:spcAft>
              <a:defRPr/>
            </a:pPr>
            <a:r>
              <a:rPr kumimoji="0"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날씨</a:t>
            </a:r>
            <a:endParaRPr kumimoji="0"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vl="0" algn="just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교통정보</a:t>
            </a:r>
            <a:endParaRPr lang="en-US" altLang="ko-KR" sz="2000" kern="0" dirty="0" smtClean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algn="just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졸음운전</a:t>
            </a:r>
            <a:endParaRPr lang="en-US" altLang="ko-KR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  <a:p>
            <a:pPr marL="85725" latinLnBrk="0">
              <a:spcAft>
                <a:spcPts val="600"/>
              </a:spcAft>
              <a:defRPr/>
            </a:pPr>
            <a:r>
              <a:rPr lang="ko-KR" altLang="en-US" sz="2000" kern="0" dirty="0" smtClean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운전자 </a:t>
            </a:r>
            <a:r>
              <a:rPr lang="ko-KR" altLang="en-US" sz="2000" kern="0" dirty="0">
                <a:solidFill>
                  <a:srgbClr val="000000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rPr>
              <a:t>데이터 </a:t>
            </a:r>
            <a:endParaRPr kumimoji="0" lang="ko-KR" altLang="en-US" sz="2000" kern="0" dirty="0">
              <a:solidFill>
                <a:prstClr val="black"/>
              </a:solidFill>
              <a:latin typeface="뫼비우스 Regular" panose="02000700060000000000" pitchFamily="2" charset="-127"/>
              <a:ea typeface="뫼비우스 Regular" panose="02000700060000000000" pitchFamily="2" charset="-127"/>
              <a:cs typeface="Tahoma" panose="020B060403050404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5295367" y="2216215"/>
            <a:ext cx="1601266" cy="1062418"/>
            <a:chOff x="4185193" y="2119230"/>
            <a:chExt cx="1601266" cy="1062418"/>
          </a:xfrm>
        </p:grpSpPr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5193" y="2119230"/>
              <a:ext cx="1601266" cy="1062418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371683" y="2504881"/>
              <a:ext cx="11560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 smtClean="0">
                  <a:latin typeface="뫼비우스 Bold" panose="02000500000000000000" pitchFamily="2" charset="-127"/>
                  <a:ea typeface="뫼비우스 Bold" panose="02000500000000000000" pitchFamily="2" charset="-127"/>
                  <a:cs typeface="Tahoma" panose="020B0604030504040204" pitchFamily="34" charset="0"/>
                </a:rPr>
                <a:t>Cloud</a:t>
              </a:r>
              <a:endParaRPr lang="ko-KR" altLang="en-US" sz="2800" dirty="0" err="1" smtClean="0">
                <a:latin typeface="뫼비우스 Bold" panose="02000500000000000000" pitchFamily="2" charset="-127"/>
                <a:ea typeface="뫼비우스 Bold" panose="02000500000000000000" pitchFamily="2" charset="-127"/>
                <a:cs typeface="Tahoma" panose="020B0604030504040204" pitchFamily="34" charset="0"/>
              </a:endParaRPr>
            </a:p>
          </p:txBody>
        </p: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9" cstate="print">
            <a:biLevel thresh="7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931" y="4495153"/>
            <a:ext cx="1370066" cy="120279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7713562" y="1974293"/>
            <a:ext cx="2683947" cy="903620"/>
            <a:chOff x="6589533" y="1877308"/>
            <a:chExt cx="2683947" cy="903620"/>
          </a:xfrm>
        </p:grpSpPr>
        <p:sp>
          <p:nvSpPr>
            <p:cNvPr id="22" name="직사각형 21"/>
            <p:cNvSpPr/>
            <p:nvPr/>
          </p:nvSpPr>
          <p:spPr>
            <a:xfrm>
              <a:off x="6645933" y="1877308"/>
              <a:ext cx="2267507" cy="553599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 smtClean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Network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6589533" y="2222630"/>
              <a:ext cx="2683947" cy="558298"/>
            </a:xfrm>
            <a:prstGeom prst="rect">
              <a:avLst/>
            </a:prstGeom>
            <a:noFill/>
            <a:ln w="28575" cap="flat" cmpd="sng" algn="ctr">
              <a:noFill/>
              <a:prstDash val="solid"/>
            </a:ln>
            <a:effectLst/>
          </p:spPr>
          <p:txBody>
            <a:bodyPr lIns="36000" rIns="0" rtlCol="0" anchor="ctr"/>
            <a:lstStyle/>
            <a:p>
              <a:pPr marL="85725" marR="0" lvl="0" algn="r" defTabSz="914400" eaLnBrk="1" fontAlgn="auto" latinLnBrk="0" hangingPunct="1">
                <a:spcBef>
                  <a:spcPts val="0"/>
                </a:spcBef>
                <a:spcAft>
                  <a:spcPts val="600"/>
                </a:spcAft>
                <a:buClrTx/>
                <a:buSzTx/>
                <a:tabLst/>
                <a:defRPr/>
              </a:pPr>
              <a:r>
                <a:rPr lang="en-US" altLang="ko-KR" sz="2000" kern="0" dirty="0" smtClean="0">
                  <a:solidFill>
                    <a:prstClr val="black"/>
                  </a:solidFill>
                  <a:latin typeface="뫼비우스 Regular" panose="02000700060000000000" pitchFamily="2" charset="-127"/>
                  <a:ea typeface="뫼비우스 Regular" panose="02000700060000000000" pitchFamily="2" charset="-127"/>
                  <a:cs typeface="Tahoma" panose="020B0604030504040204" pitchFamily="34" charset="0"/>
                  <a:sym typeface="Wingdings" panose="05000000000000000000" pitchFamily="2" charset="2"/>
                </a:rPr>
                <a:t>  App performance</a:t>
              </a:r>
              <a:endParaRPr kumimoji="0" lang="ko-KR" altLang="en-US" sz="2000" kern="0" dirty="0">
                <a:solidFill>
                  <a:prstClr val="black"/>
                </a:solidFill>
                <a:latin typeface="뫼비우스 Regular" panose="02000700060000000000" pitchFamily="2" charset="-127"/>
                <a:ea typeface="뫼비우스 Regular" panose="02000700060000000000" pitchFamily="2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013243" y="905987"/>
            <a:ext cx="4150164" cy="646395"/>
            <a:chOff x="2903069" y="836712"/>
            <a:chExt cx="4150164" cy="646395"/>
          </a:xfrm>
          <a:noFill/>
        </p:grpSpPr>
        <p:grpSp>
          <p:nvGrpSpPr>
            <p:cNvPr id="25" name="그룹 24"/>
            <p:cNvGrpSpPr/>
            <p:nvPr/>
          </p:nvGrpSpPr>
          <p:grpSpPr>
            <a:xfrm>
              <a:off x="3210029" y="934452"/>
              <a:ext cx="3537646" cy="493580"/>
              <a:chOff x="3079392" y="934452"/>
              <a:chExt cx="3797900" cy="493580"/>
            </a:xfrm>
            <a:grpFill/>
          </p:grpSpPr>
          <p:sp>
            <p:nvSpPr>
              <p:cNvPr id="28" name="직사각형 27"/>
              <p:cNvSpPr/>
              <p:nvPr/>
            </p:nvSpPr>
            <p:spPr>
              <a:xfrm>
                <a:off x="3088334" y="934452"/>
                <a:ext cx="3788957" cy="49358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36000" rIns="0" rtlCol="0" anchor="ctr"/>
              <a:lstStyle/>
              <a:p>
                <a:pPr marL="85725" marR="0" lvl="0" indent="0" algn="ctr" defTabSz="914400" eaLnBrk="1" fontAlgn="auto" latinLnBrk="0" hangingPunct="1">
                  <a:spcBef>
                    <a:spcPts val="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ko-KR" altLang="en-US" kern="0" dirty="0" smtClean="0">
                    <a:ln w="0"/>
                    <a:solidFill>
                      <a:srgbClr val="C00000"/>
                    </a:solidFill>
                    <a:latin typeface="뫼비우스 Bold" panose="02000500000000000000" pitchFamily="2" charset="-127"/>
                    <a:ea typeface="뫼비우스 Bold" panose="02000500000000000000" pitchFamily="2" charset="-127"/>
                    <a:cs typeface="Times New Roman" panose="02020603050405020304" pitchFamily="18" charset="0"/>
                    <a:sym typeface="Wingdings" panose="05000000000000000000" pitchFamily="2" charset="2"/>
                  </a:rPr>
                  <a:t>운전에 필요한 모든 디지털 서비스</a:t>
                </a:r>
                <a:endParaRPr kumimoji="0" lang="ko-KR" altLang="en-US" kern="0" dirty="0">
                  <a:ln w="0"/>
                  <a:solidFill>
                    <a:srgbClr val="C00000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9" name="직선 연결선 28"/>
              <p:cNvCxnSpPr/>
              <p:nvPr/>
            </p:nvCxnSpPr>
            <p:spPr>
              <a:xfrm>
                <a:off x="3088334" y="934452"/>
                <a:ext cx="3788958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0" name="직선 연결선 29"/>
              <p:cNvCxnSpPr/>
              <p:nvPr/>
            </p:nvCxnSpPr>
            <p:spPr>
              <a:xfrm>
                <a:off x="3079392" y="1428032"/>
                <a:ext cx="3788957" cy="0"/>
              </a:xfrm>
              <a:prstGeom prst="line">
                <a:avLst/>
              </a:prstGeom>
              <a:grpFill/>
              <a:ln w="28575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sp>
          <p:nvSpPr>
            <p:cNvPr id="26" name="직사각형 25"/>
            <p:cNvSpPr/>
            <p:nvPr/>
          </p:nvSpPr>
          <p:spPr>
            <a:xfrm>
              <a:off x="6739345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2903069" y="836712"/>
              <a:ext cx="313888" cy="646395"/>
            </a:xfrm>
            <a:prstGeom prst="rect">
              <a:avLst/>
            </a:prstGeom>
            <a:grpFill/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 smtClean="0">
                <a:solidFill>
                  <a:schemeClr val="tx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41232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1-1.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개요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543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모서리가 둥근 직사각형 82"/>
          <p:cNvSpPr/>
          <p:nvPr/>
        </p:nvSpPr>
        <p:spPr>
          <a:xfrm>
            <a:off x="7282272" y="6083815"/>
            <a:ext cx="709553" cy="705884"/>
          </a:xfrm>
          <a:prstGeom prst="roundRect">
            <a:avLst/>
          </a:prstGeom>
          <a:solidFill>
            <a:srgbClr val="E2F0D9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39899"/>
            <a:ext cx="58314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Architecture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03" name="그림 10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190" b="88889" l="2652" r="9659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5135" y="3273506"/>
            <a:ext cx="2514600" cy="1457325"/>
          </a:xfrm>
          <a:prstGeom prst="rect">
            <a:avLst/>
          </a:prstGeom>
          <a:ln w="190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" name="직사각형 103"/>
          <p:cNvSpPr/>
          <p:nvPr/>
        </p:nvSpPr>
        <p:spPr>
          <a:xfrm>
            <a:off x="4998565" y="4758966"/>
            <a:ext cx="5378490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pic>
        <p:nvPicPr>
          <p:cNvPr id="105" name="Picture 4" descr="C:\Users\Administrator\Downloads\icons\microphon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473" y="1923471"/>
            <a:ext cx="406726" cy="369751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" name="모서리가 둥근 직사각형 105"/>
          <p:cNvSpPr/>
          <p:nvPr/>
        </p:nvSpPr>
        <p:spPr>
          <a:xfrm>
            <a:off x="3879310" y="1843084"/>
            <a:ext cx="1188132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VUI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07" name="Picture 5" descr="C:\Users\Administrator\Downloads\icons\mobile-app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996" y="1915092"/>
            <a:ext cx="406726" cy="36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모서리가 둥근 직사각형 107"/>
          <p:cNvSpPr/>
          <p:nvPr/>
        </p:nvSpPr>
        <p:spPr>
          <a:xfrm>
            <a:off x="6462413" y="1843083"/>
            <a:ext cx="1188132" cy="530524"/>
          </a:xfrm>
          <a:prstGeom prst="round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b="1" dirty="0" smtClean="0">
                <a:solidFill>
                  <a:schemeClr val="tx1"/>
                </a:solidFill>
                <a:latin typeface="+mn-ea"/>
              </a:rPr>
              <a:t>   GUI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9" name="꺾인 연결선 108"/>
          <p:cNvCxnSpPr>
            <a:endCxn id="106" idx="0"/>
          </p:cNvCxnSpPr>
          <p:nvPr/>
        </p:nvCxnSpPr>
        <p:spPr>
          <a:xfrm rot="10800000" flipV="1">
            <a:off x="4473376" y="1433024"/>
            <a:ext cx="545254" cy="41006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꺾인 연결선 109"/>
          <p:cNvCxnSpPr>
            <a:stCxn id="144" idx="3"/>
            <a:endCxn id="108" idx="0"/>
          </p:cNvCxnSpPr>
          <p:nvPr/>
        </p:nvCxnSpPr>
        <p:spPr>
          <a:xfrm>
            <a:off x="6456219" y="1440703"/>
            <a:ext cx="600260" cy="402380"/>
          </a:xfrm>
          <a:prstGeom prst="bentConnector2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/>
          <p:cNvCxnSpPr>
            <a:stCxn id="161" idx="3"/>
            <a:endCxn id="106" idx="1"/>
          </p:cNvCxnSpPr>
          <p:nvPr/>
        </p:nvCxnSpPr>
        <p:spPr>
          <a:xfrm>
            <a:off x="2001612" y="2108345"/>
            <a:ext cx="1877698" cy="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2201823" y="1627848"/>
            <a:ext cx="1585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+mn-ea"/>
              </a:rPr>
              <a:t>음성 인식</a:t>
            </a:r>
            <a:r>
              <a:rPr lang="en-US" altLang="ko-KR" sz="1200" b="1" dirty="0">
                <a:latin typeface="+mn-ea"/>
              </a:rPr>
              <a:t>(STT, TTS)</a:t>
            </a:r>
          </a:p>
          <a:p>
            <a:r>
              <a:rPr lang="en-US" altLang="ko-KR" sz="1200" b="1" dirty="0">
                <a:latin typeface="+mn-ea"/>
              </a:rPr>
              <a:t>Watson Assistant</a:t>
            </a:r>
            <a:endParaRPr lang="ko-KR" altLang="en-US" sz="1200" b="1" dirty="0">
              <a:latin typeface="+mn-ea"/>
            </a:endParaRPr>
          </a:p>
        </p:txBody>
      </p:sp>
      <p:cxnSp>
        <p:nvCxnSpPr>
          <p:cNvPr id="114" name="직선 화살표 연결선 113"/>
          <p:cNvCxnSpPr>
            <a:stCxn id="106" idx="2"/>
          </p:cNvCxnSpPr>
          <p:nvPr/>
        </p:nvCxnSpPr>
        <p:spPr>
          <a:xfrm>
            <a:off x="4473376" y="2373609"/>
            <a:ext cx="176" cy="38391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직선 화살표 연결선 114"/>
          <p:cNvCxnSpPr>
            <a:stCxn id="108" idx="2"/>
          </p:cNvCxnSpPr>
          <p:nvPr/>
        </p:nvCxnSpPr>
        <p:spPr>
          <a:xfrm>
            <a:off x="7056479" y="2373607"/>
            <a:ext cx="0" cy="38520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모서리가 둥근 직사각형 115"/>
          <p:cNvSpPr/>
          <p:nvPr/>
        </p:nvSpPr>
        <p:spPr>
          <a:xfrm>
            <a:off x="3280808" y="2766022"/>
            <a:ext cx="4975968" cy="530524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REST API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17" name="직선 화살표 연결선 116"/>
          <p:cNvCxnSpPr>
            <a:stCxn id="116" idx="2"/>
          </p:cNvCxnSpPr>
          <p:nvPr/>
        </p:nvCxnSpPr>
        <p:spPr>
          <a:xfrm>
            <a:off x="5768792" y="3296546"/>
            <a:ext cx="1" cy="249843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직선 화살표 연결선 117"/>
          <p:cNvCxnSpPr/>
          <p:nvPr/>
        </p:nvCxnSpPr>
        <p:spPr>
          <a:xfrm flipV="1">
            <a:off x="5761760" y="4570778"/>
            <a:ext cx="0" cy="411024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모서리가 둥근 직사각형 122"/>
          <p:cNvSpPr/>
          <p:nvPr/>
        </p:nvSpPr>
        <p:spPr>
          <a:xfrm>
            <a:off x="807157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부가서비스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4" name="그림 1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4712" y="5170656"/>
            <a:ext cx="363445" cy="363445"/>
          </a:xfrm>
          <a:prstGeom prst="rect">
            <a:avLst/>
          </a:prstGeom>
          <a:ln w="12700">
            <a:noFill/>
          </a:ln>
        </p:spPr>
      </p:pic>
      <p:sp>
        <p:nvSpPr>
          <p:cNvPr id="125" name="모서리가 둥근 직사각형 124"/>
          <p:cNvSpPr/>
          <p:nvPr/>
        </p:nvSpPr>
        <p:spPr>
          <a:xfrm>
            <a:off x="6560338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편의기능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Container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145" y="5135396"/>
            <a:ext cx="411522" cy="411522"/>
          </a:xfrm>
          <a:prstGeom prst="rect">
            <a:avLst/>
          </a:prstGeom>
          <a:ln w="12700">
            <a:noFill/>
          </a:ln>
        </p:spPr>
      </p:pic>
      <p:sp>
        <p:nvSpPr>
          <p:cNvPr id="127" name="모서리가 둥근 직사각형 126"/>
          <p:cNvSpPr/>
          <p:nvPr/>
        </p:nvSpPr>
        <p:spPr>
          <a:xfrm>
            <a:off x="2023834" y="4981802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>
                <a:solidFill>
                  <a:schemeClr val="tx1"/>
                </a:solidFill>
                <a:latin typeface="+mn-ea"/>
              </a:rPr>
              <a:t>친환경운전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28" name="그림 1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835" y="5110294"/>
            <a:ext cx="436625" cy="436625"/>
          </a:xfrm>
          <a:prstGeom prst="rect">
            <a:avLst/>
          </a:prstGeom>
          <a:ln w="12700">
            <a:noFill/>
          </a:ln>
        </p:spPr>
      </p:pic>
      <p:grpSp>
        <p:nvGrpSpPr>
          <p:cNvPr id="11" name="그룹 10"/>
          <p:cNvGrpSpPr/>
          <p:nvPr/>
        </p:nvGrpSpPr>
        <p:grpSpPr>
          <a:xfrm>
            <a:off x="6548849" y="6069619"/>
            <a:ext cx="709553" cy="720080"/>
            <a:chOff x="10051980" y="5197431"/>
            <a:chExt cx="775218" cy="720080"/>
          </a:xfrm>
        </p:grpSpPr>
        <p:sp>
          <p:nvSpPr>
            <p:cNvPr id="73" name="모서리가 둥근 직사각형 72"/>
            <p:cNvSpPr/>
            <p:nvPr/>
          </p:nvSpPr>
          <p:spPr>
            <a:xfrm>
              <a:off x="10051980" y="5197431"/>
              <a:ext cx="775218" cy="720080"/>
            </a:xfrm>
            <a:prstGeom prst="roundRect">
              <a:avLst/>
            </a:prstGeom>
            <a:solidFill>
              <a:srgbClr val="9DC3E6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32" name="Picture 11" descr="C:\Users\Administrator\Downloads\icons\aibril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15573" b="10768"/>
            <a:stretch/>
          </p:blipFill>
          <p:spPr bwMode="auto">
            <a:xfrm>
              <a:off x="10196307" y="5312230"/>
              <a:ext cx="410281" cy="527945"/>
            </a:xfrm>
            <a:prstGeom prst="rect">
              <a:avLst/>
            </a:prstGeom>
            <a:noFill/>
            <a:ln w="12700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37" name="직선 화살표 연결선 136"/>
          <p:cNvCxnSpPr>
            <a:stCxn id="123" idx="2"/>
            <a:endCxn id="149" idx="0"/>
          </p:cNvCxnSpPr>
          <p:nvPr/>
        </p:nvCxnSpPr>
        <p:spPr>
          <a:xfrm>
            <a:off x="8784457" y="5701882"/>
            <a:ext cx="3161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0" name="그림 13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294" y="2804706"/>
            <a:ext cx="430116" cy="430116"/>
          </a:xfrm>
          <a:prstGeom prst="rect">
            <a:avLst/>
          </a:prstGeom>
        </p:spPr>
      </p:pic>
      <p:grpSp>
        <p:nvGrpSpPr>
          <p:cNvPr id="141" name="그룹 140"/>
          <p:cNvGrpSpPr/>
          <p:nvPr/>
        </p:nvGrpSpPr>
        <p:grpSpPr>
          <a:xfrm>
            <a:off x="4983264" y="964213"/>
            <a:ext cx="1108923" cy="737774"/>
            <a:chOff x="755576" y="747947"/>
            <a:chExt cx="1008112" cy="737774"/>
          </a:xfrm>
        </p:grpSpPr>
        <p:pic>
          <p:nvPicPr>
            <p:cNvPr id="142" name="Picture 2" descr="C:\Users\Administrator\Downloads\icons\smartphone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3010" y="1005043"/>
              <a:ext cx="480678" cy="4806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" name="Picture 3" descr="C:\Users\Administrator\Downloads\icons\driver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5576" y="747947"/>
              <a:ext cx="724893" cy="7248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4" name="그림 14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6207" y="1205697"/>
            <a:ext cx="470012" cy="470012"/>
          </a:xfrm>
          <a:prstGeom prst="rect">
            <a:avLst/>
          </a:prstGeom>
        </p:spPr>
      </p:pic>
      <p:cxnSp>
        <p:nvCxnSpPr>
          <p:cNvPr id="145" name="꺾인 연결선 144"/>
          <p:cNvCxnSpPr>
            <a:stCxn id="159" idx="1"/>
            <a:endCxn id="127" idx="0"/>
          </p:cNvCxnSpPr>
          <p:nvPr/>
        </p:nvCxnSpPr>
        <p:spPr>
          <a:xfrm rot="10800000" flipV="1">
            <a:off x="2736714" y="4150960"/>
            <a:ext cx="2214615" cy="830842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꺾인 연결선 145"/>
          <p:cNvCxnSpPr>
            <a:stCxn id="123" idx="0"/>
            <a:endCxn id="159" idx="3"/>
          </p:cNvCxnSpPr>
          <p:nvPr/>
        </p:nvCxnSpPr>
        <p:spPr>
          <a:xfrm rot="16200000" flipV="1">
            <a:off x="7173984" y="3371328"/>
            <a:ext cx="830842" cy="2390105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 flipV="1">
            <a:off x="4248881" y="4157126"/>
            <a:ext cx="0" cy="824677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화살표 연결선 147"/>
          <p:cNvCxnSpPr>
            <a:stCxn id="125" idx="0"/>
          </p:cNvCxnSpPr>
          <p:nvPr/>
        </p:nvCxnSpPr>
        <p:spPr>
          <a:xfrm flipV="1">
            <a:off x="7273217" y="4144798"/>
            <a:ext cx="0" cy="837004"/>
          </a:xfrm>
          <a:prstGeom prst="straightConnector1">
            <a:avLst/>
          </a:prstGeom>
          <a:ln w="2540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모서리가 둥근 직사각형 148"/>
          <p:cNvSpPr/>
          <p:nvPr/>
        </p:nvSpPr>
        <p:spPr>
          <a:xfrm>
            <a:off x="8077900" y="6069619"/>
            <a:ext cx="1419436" cy="70134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0" name="그림 14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157" y="6145528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153" name="모서리가 둥근 직사각형 152"/>
          <p:cNvSpPr/>
          <p:nvPr/>
        </p:nvSpPr>
        <p:spPr>
          <a:xfrm>
            <a:off x="9470524" y="1103292"/>
            <a:ext cx="603584" cy="30262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   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10074108" y="154246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Native Development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5" name="모서리가 둥근 직사각형 154"/>
          <p:cNvSpPr/>
          <p:nvPr/>
        </p:nvSpPr>
        <p:spPr>
          <a:xfrm>
            <a:off x="9470524" y="1545658"/>
            <a:ext cx="603584" cy="32612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" name="TextBox 155"/>
          <p:cNvSpPr txBox="1"/>
          <p:nvPr/>
        </p:nvSpPr>
        <p:spPr>
          <a:xfrm>
            <a:off x="10082137" y="1079119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Open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7" name="모서리가 둥근 직사각형 156"/>
          <p:cNvSpPr/>
          <p:nvPr/>
        </p:nvSpPr>
        <p:spPr>
          <a:xfrm>
            <a:off x="9470524" y="2002344"/>
            <a:ext cx="603584" cy="32612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0082137" y="2018202"/>
            <a:ext cx="19570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latin typeface="+mn-ea"/>
              </a:rPr>
              <a:t>External source</a:t>
            </a:r>
            <a:endParaRPr lang="ko-KR" altLang="en-US" sz="1400" b="1" dirty="0" err="1">
              <a:latin typeface="+mn-ea"/>
            </a:endParaRPr>
          </a:p>
        </p:txBody>
      </p:sp>
      <p:sp>
        <p:nvSpPr>
          <p:cNvPr id="159" name="TextBox 158"/>
          <p:cNvSpPr txBox="1"/>
          <p:nvPr/>
        </p:nvSpPr>
        <p:spPr>
          <a:xfrm>
            <a:off x="4951328" y="3920127"/>
            <a:ext cx="14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 Cloud </a:t>
            </a:r>
            <a:r>
              <a:rPr lang="en-US" altLang="ko-KR" sz="2400" b="1" dirty="0" smtClean="0">
                <a:solidFill>
                  <a:schemeClr val="bg1"/>
                </a:solidFill>
                <a:latin typeface="+mn-ea"/>
              </a:rPr>
              <a:t>Z</a:t>
            </a:r>
            <a:endParaRPr lang="ko-KR" altLang="en-US" sz="2400" dirty="0" err="1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1269869" y="1704774"/>
            <a:ext cx="731743" cy="807141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+mn-ea"/>
              </a:rPr>
              <a:t> </a:t>
            </a:r>
            <a:endParaRPr lang="ko-KR" altLang="en-US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62" name="Picture 6" descr="C:\Users\Administrator\Downloads\icons\aibril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26" y="1739726"/>
            <a:ext cx="600591" cy="772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그림 1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2954" y="6214290"/>
            <a:ext cx="608188" cy="448382"/>
          </a:xfrm>
          <a:prstGeom prst="rect">
            <a:avLst/>
          </a:prstGeom>
          <a:ln w="12700">
            <a:noFill/>
          </a:ln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19" y="1925168"/>
            <a:ext cx="370084" cy="37008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338" y="1900805"/>
            <a:ext cx="415077" cy="415077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73" idx="0"/>
            <a:endCxn id="83" idx="0"/>
          </p:cNvCxnSpPr>
          <p:nvPr/>
        </p:nvCxnSpPr>
        <p:spPr>
          <a:xfrm rot="16200000" flipH="1">
            <a:off x="7263239" y="5710006"/>
            <a:ext cx="14196" cy="733423"/>
          </a:xfrm>
          <a:prstGeom prst="bentConnector3">
            <a:avLst>
              <a:gd name="adj1" fmla="val -1308383"/>
            </a:avLst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endCxn id="125" idx="2"/>
          </p:cNvCxnSpPr>
          <p:nvPr/>
        </p:nvCxnSpPr>
        <p:spPr>
          <a:xfrm flipV="1">
            <a:off x="7273217" y="5701882"/>
            <a:ext cx="0" cy="179819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모서리가 둥근 직사각형 70"/>
          <p:cNvSpPr/>
          <p:nvPr/>
        </p:nvSpPr>
        <p:spPr>
          <a:xfrm>
            <a:off x="3550501" y="6050887"/>
            <a:ext cx="1425758" cy="720080"/>
          </a:xfrm>
          <a:prstGeom prst="roundRect">
            <a:avLst/>
          </a:prstGeom>
          <a:solidFill>
            <a:srgbClr val="9DC3E6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2" name="직선 화살표 연결선 71"/>
          <p:cNvCxnSpPr>
            <a:stCxn id="74" idx="2"/>
            <a:endCxn id="71" idx="0"/>
          </p:cNvCxnSpPr>
          <p:nvPr/>
        </p:nvCxnSpPr>
        <p:spPr>
          <a:xfrm>
            <a:off x="4247953" y="5718208"/>
            <a:ext cx="15427" cy="332679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모서리가 둥근 직사각형 73"/>
          <p:cNvSpPr/>
          <p:nvPr/>
        </p:nvSpPr>
        <p:spPr>
          <a:xfrm>
            <a:off x="3535074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err="1">
                <a:solidFill>
                  <a:schemeClr val="tx1"/>
                </a:solidFill>
                <a:latin typeface="+mn-ea"/>
              </a:rPr>
              <a:t>네비게이션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  <a:p>
            <a:pPr algn="r"/>
            <a:r>
              <a:rPr lang="en-US" altLang="ko-KR" sz="1400" b="1" dirty="0">
                <a:solidFill>
                  <a:schemeClr val="tx1"/>
                </a:solidFill>
                <a:latin typeface="+mn-ea"/>
              </a:rPr>
              <a:t>Function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75" name="그림 7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2310" y="5223527"/>
            <a:ext cx="304893" cy="304893"/>
          </a:xfrm>
          <a:prstGeom prst="rect">
            <a:avLst/>
          </a:prstGeom>
          <a:ln w="12700">
            <a:noFill/>
          </a:ln>
        </p:spPr>
      </p:pic>
      <p:pic>
        <p:nvPicPr>
          <p:cNvPr id="76" name="Picture 10" descr="C:\Users\Administrator\Downloads\icons\tmap.gif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468" y="6155740"/>
            <a:ext cx="981460" cy="579954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모서리가 둥근 직사각형 80"/>
          <p:cNvSpPr/>
          <p:nvPr/>
        </p:nvSpPr>
        <p:spPr>
          <a:xfrm>
            <a:off x="5037016" y="4998128"/>
            <a:ext cx="1425758" cy="720080"/>
          </a:xfrm>
          <a:prstGeom prst="round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안전운전</a:t>
            </a: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/>
            </a:r>
            <a:br>
              <a:rPr lang="en-US" altLang="ko-KR" sz="1400" b="1" dirty="0" smtClean="0">
                <a:solidFill>
                  <a:schemeClr val="tx1"/>
                </a:solidFill>
                <a:latin typeface="+mn-ea"/>
              </a:rPr>
            </a:br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Container</a:t>
            </a:r>
            <a:endParaRPr lang="en-US" altLang="ko-KR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8105" y="5170655"/>
            <a:ext cx="403141" cy="403141"/>
          </a:xfrm>
          <a:prstGeom prst="rect">
            <a:avLst/>
          </a:prstGeom>
          <a:ln w="12700">
            <a:noFill/>
          </a:ln>
        </p:spPr>
      </p:pic>
      <p:cxnSp>
        <p:nvCxnSpPr>
          <p:cNvPr id="85" name="직선 화살표 연결선 84"/>
          <p:cNvCxnSpPr>
            <a:stCxn id="81" idx="2"/>
            <a:endCxn id="86" idx="0"/>
          </p:cNvCxnSpPr>
          <p:nvPr/>
        </p:nvCxnSpPr>
        <p:spPr>
          <a:xfrm flipH="1">
            <a:off x="5748487" y="5718209"/>
            <a:ext cx="1408" cy="367737"/>
          </a:xfrm>
          <a:prstGeom prst="straightConnector1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모서리가 둥근 직사각형 85"/>
          <p:cNvSpPr/>
          <p:nvPr/>
        </p:nvSpPr>
        <p:spPr>
          <a:xfrm>
            <a:off x="5035608" y="6085945"/>
            <a:ext cx="1425758" cy="72008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7" name="그림 86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388" y="6176273"/>
            <a:ext cx="671305" cy="559421"/>
          </a:xfrm>
          <a:prstGeom prst="rect">
            <a:avLst/>
          </a:prstGeom>
          <a:ln w="12700">
            <a:noFill/>
          </a:ln>
        </p:spPr>
      </p:pic>
      <p:sp>
        <p:nvSpPr>
          <p:cNvPr id="88" name="직사각형 87"/>
          <p:cNvSpPr/>
          <p:nvPr/>
        </p:nvSpPr>
        <p:spPr>
          <a:xfrm>
            <a:off x="1454727" y="4749529"/>
            <a:ext cx="3527271" cy="1122735"/>
          </a:xfrm>
          <a:prstGeom prst="rect">
            <a:avLst/>
          </a:prstGeom>
          <a:noFill/>
          <a:ln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atin typeface="+mn-ea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1116563" y="5125729"/>
            <a:ext cx="6787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err="1">
                <a:latin typeface="+mn-ea"/>
              </a:rPr>
              <a:t>FaaS</a:t>
            </a:r>
            <a:endParaRPr lang="ko-KR" altLang="en-US" b="1" dirty="0">
              <a:latin typeface="+mn-ea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619468" y="5143940"/>
            <a:ext cx="168264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latin typeface="+mn-ea"/>
              </a:rPr>
              <a:t>Micro </a:t>
            </a:r>
            <a:r>
              <a:rPr lang="en-US" altLang="ko-KR" b="1" dirty="0" smtClean="0">
                <a:latin typeface="+mn-ea"/>
              </a:rPr>
              <a:t>Service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89" name="꺾인 연결선 88"/>
          <p:cNvCxnSpPr>
            <a:stCxn id="119" idx="1"/>
          </p:cNvCxnSpPr>
          <p:nvPr/>
        </p:nvCxnSpPr>
        <p:spPr>
          <a:xfrm rot="10800000" flipV="1">
            <a:off x="931993" y="5310395"/>
            <a:ext cx="184570" cy="759224"/>
          </a:xfrm>
          <a:prstGeom prst="bentConnector2">
            <a:avLst/>
          </a:prstGeom>
          <a:ln w="254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/>
          <p:cNvGrpSpPr/>
          <p:nvPr/>
        </p:nvGrpSpPr>
        <p:grpSpPr>
          <a:xfrm>
            <a:off x="219114" y="6069619"/>
            <a:ext cx="1425758" cy="743351"/>
            <a:chOff x="219114" y="6069619"/>
            <a:chExt cx="1425758" cy="743351"/>
          </a:xfrm>
        </p:grpSpPr>
        <p:sp>
          <p:nvSpPr>
            <p:cNvPr id="92" name="모서리가 둥근 직사각형 91"/>
            <p:cNvSpPr/>
            <p:nvPr/>
          </p:nvSpPr>
          <p:spPr>
            <a:xfrm>
              <a:off x="219114" y="6069619"/>
              <a:ext cx="1425758" cy="72008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254" y="6111720"/>
              <a:ext cx="694604" cy="52140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490709" y="6551360"/>
              <a:ext cx="90961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b="1" dirty="0" smtClean="0"/>
                <a:t>Mongo</a:t>
              </a:r>
              <a:r>
                <a:rPr lang="en-US" altLang="ko-KR" sz="11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DB</a:t>
              </a:r>
              <a:endPara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70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4919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1-3.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-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차별성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소수의 인원만 사용하던 고급 기술을 대중화 하여 생활 속에서 누구나 쉽고 편하게 사용</a:t>
            </a:r>
            <a:endParaRPr lang="en-US" altLang="ko-KR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627" y="1215431"/>
            <a:ext cx="12192000" cy="5351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4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543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2.1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나만의 비서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en-US" altLang="ko-KR" sz="1700" dirty="0" smtClean="0">
                <a:latin typeface="+mn-ea"/>
                <a:ea typeface="+mn-ea"/>
                <a:cs typeface="Tahoma" panose="020B0604030504040204" pitchFamily="34" charset="0"/>
              </a:rPr>
              <a:t>STT, TTS </a:t>
            </a:r>
            <a:r>
              <a:rPr lang="ko-KR" altLang="en-US" sz="1700" dirty="0" smtClean="0">
                <a:latin typeface="+mn-ea"/>
                <a:ea typeface="+mn-ea"/>
                <a:cs typeface="Tahoma" panose="020B0604030504040204" pitchFamily="34" charset="0"/>
              </a:rPr>
              <a:t>기능을 활용하여 음성</a:t>
            </a:r>
            <a:r>
              <a:rPr lang="en-US" altLang="ko-KR" sz="1700" dirty="0">
                <a:latin typeface="+mn-ea"/>
                <a:ea typeface="+mn-ea"/>
                <a:cs typeface="Tahoma" panose="020B0604030504040204" pitchFamily="34" charset="0"/>
              </a:rPr>
              <a:t> </a:t>
            </a:r>
            <a:r>
              <a:rPr lang="ko-KR" altLang="en-US" sz="1700" dirty="0" smtClean="0">
                <a:latin typeface="+mn-ea"/>
                <a:ea typeface="+mn-ea"/>
                <a:cs typeface="Tahoma" panose="020B0604030504040204" pitchFamily="34" charset="0"/>
              </a:rPr>
              <a:t>인식 및 출력 가능</a:t>
            </a:r>
            <a:endParaRPr lang="ko-KR" altLang="en-US" sz="1700" dirty="0">
              <a:latin typeface="+mn-ea"/>
              <a:ea typeface="+mn-ea"/>
              <a:cs typeface="Tahoma" panose="020B0604030504040204" pitchFamily="34" charset="0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57"/>
            <a:ext cx="3857083" cy="5480273"/>
          </a:xfrm>
          <a:prstGeom prst="rect">
            <a:avLst/>
          </a:prstGeom>
        </p:spPr>
      </p:pic>
      <p:sp>
        <p:nvSpPr>
          <p:cNvPr id="15" name="순서도: 처리 14"/>
          <p:cNvSpPr/>
          <p:nvPr/>
        </p:nvSpPr>
        <p:spPr>
          <a:xfrm>
            <a:off x="1751029" y="2365214"/>
            <a:ext cx="2037495" cy="378575"/>
          </a:xfrm>
          <a:prstGeom prst="flowChartProcess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212364" y="2168946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198" y="2512030"/>
            <a:ext cx="7019925" cy="320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2.2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길 안내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406" y="1376863"/>
            <a:ext cx="3857083" cy="548027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236" y="1850755"/>
            <a:ext cx="6600602" cy="4494661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>
            <a:off x="4212378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79821" y="941176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1795339" y="2731160"/>
            <a:ext cx="864096" cy="1080120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사용자가 원하는 정보를 포함하여 제공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목적에 맞는 좋은 길 찾기</a:t>
            </a:r>
          </a:p>
        </p:txBody>
      </p:sp>
    </p:spTree>
    <p:extLst>
      <p:ext uri="{BB962C8B-B14F-4D97-AF65-F5344CB8AC3E}">
        <p14:creationId xmlns:p14="http://schemas.microsoft.com/office/powerpoint/2010/main" val="167634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4806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2.3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길 안내 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2" y="1376860"/>
            <a:ext cx="3857083" cy="5480273"/>
          </a:xfrm>
          <a:prstGeom prst="rect">
            <a:avLst/>
          </a:prstGeom>
        </p:spPr>
      </p:pic>
      <p:sp>
        <p:nvSpPr>
          <p:cNvPr id="19" name="순서도: 처리 18"/>
          <p:cNvSpPr/>
          <p:nvPr/>
        </p:nvSpPr>
        <p:spPr>
          <a:xfrm>
            <a:off x="1823037" y="3897141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20" name="직선 화살표 연결선 19"/>
          <p:cNvCxnSpPr/>
          <p:nvPr/>
        </p:nvCxnSpPr>
        <p:spPr>
          <a:xfrm>
            <a:off x="4212364" y="2168949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그림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343" y="2564728"/>
            <a:ext cx="7019925" cy="302615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82813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졸음 운전 방지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420040" y="5769349"/>
            <a:ext cx="2562936" cy="40011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기상 변화 탐지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안전 운전에 도움을 주는 기능 제공</a:t>
            </a:r>
          </a:p>
        </p:txBody>
      </p:sp>
    </p:spTree>
    <p:extLst>
      <p:ext uri="{BB962C8B-B14F-4D97-AF65-F5344CB8AC3E}">
        <p14:creationId xmlns:p14="http://schemas.microsoft.com/office/powerpoint/2010/main" val="277663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19269" y="5760788"/>
            <a:ext cx="5530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         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연간 </a:t>
            </a:r>
            <a:r>
              <a:rPr lang="en-US" altLang="ko-KR" sz="2000" b="1" dirty="0" smtClean="0">
                <a:latin typeface="맑은 고딕" pitchFamily="50" charset="-127"/>
                <a:ea typeface="맑은 고딕" pitchFamily="50" charset="-127"/>
              </a:rPr>
              <a:t>28,500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원 비용 감소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8" name="직선 화살표 연결선 17"/>
          <p:cNvCxnSpPr/>
          <p:nvPr/>
        </p:nvCxnSpPr>
        <p:spPr>
          <a:xfrm>
            <a:off x="4212363" y="2168952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5" name="그림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472" y="2476435"/>
            <a:ext cx="7010400" cy="3295650"/>
          </a:xfrm>
          <a:prstGeom prst="rect">
            <a:avLst/>
          </a:prstGeom>
        </p:spPr>
      </p:pic>
      <p:cxnSp>
        <p:nvCxnSpPr>
          <p:cNvPr id="27" name="직선 화살표 연결선 26"/>
          <p:cNvCxnSpPr/>
          <p:nvPr/>
        </p:nvCxnSpPr>
        <p:spPr>
          <a:xfrm>
            <a:off x="6837533" y="5951836"/>
            <a:ext cx="471958" cy="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738253" y="5769349"/>
            <a:ext cx="1925572" cy="400110"/>
          </a:xfrm>
          <a:prstGeom prst="rect">
            <a:avLst/>
          </a:prstGeom>
          <a:solidFill>
            <a:schemeClr val="accent6"/>
          </a:solidFill>
          <a:ln>
            <a:solidFill>
              <a:srgbClr val="92D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 smtClean="0">
                <a:latin typeface="맑은 고딕" pitchFamily="50" charset="-127"/>
                <a:ea typeface="맑은 고딕" pitchFamily="50" charset="-127"/>
              </a:rPr>
              <a:t>공회전</a:t>
            </a:r>
            <a:r>
              <a:rPr lang="ko-KR" altLang="en-US" sz="2000" b="1" dirty="0" smtClean="0">
                <a:latin typeface="맑은 고딕" pitchFamily="50" charset="-127"/>
                <a:ea typeface="맑은 고딕" pitchFamily="50" charset="-127"/>
              </a:rPr>
              <a:t> 최소화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운전 패턴에 따른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기능 환경문제 개선에 기여</a:t>
            </a:r>
          </a:p>
        </p:txBody>
      </p:sp>
    </p:spTree>
    <p:extLst>
      <p:ext uri="{BB962C8B-B14F-4D97-AF65-F5344CB8AC3E}">
        <p14:creationId xmlns:p14="http://schemas.microsoft.com/office/powerpoint/2010/main" val="211579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7124130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00645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670165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18" name="직사각형 17"/>
          <p:cNvSpPr/>
          <p:nvPr/>
        </p:nvSpPr>
        <p:spPr>
          <a:xfrm>
            <a:off x="9866948" y="1823768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9" name="TextBox 28"/>
          <p:cNvSpPr txBox="1"/>
          <p:nvPr/>
        </p:nvSpPr>
        <p:spPr>
          <a:xfrm>
            <a:off x="7700645" y="3383143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670165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35" name="TextBox 34"/>
          <p:cNvSpPr txBox="1"/>
          <p:nvPr/>
        </p:nvSpPr>
        <p:spPr>
          <a:xfrm>
            <a:off x="9897428" y="3383143"/>
            <a:ext cx="11769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866948" y="3507426"/>
            <a:ext cx="60960" cy="6096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sp>
        <p:nvSpPr>
          <p:cNvPr id="28" name="TextBox 27"/>
          <p:cNvSpPr txBox="1"/>
          <p:nvPr/>
        </p:nvSpPr>
        <p:spPr>
          <a:xfrm>
            <a:off x="9887268" y="1699485"/>
            <a:ext cx="1407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386" y="578615"/>
            <a:ext cx="375275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Contents</a:t>
            </a:r>
            <a:endParaRPr lang="ko-KR" altLang="en-US" sz="66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2965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801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2.4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에코 드라이브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3521" y="1643287"/>
            <a:ext cx="6297425" cy="478799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93678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17" name="순서도: 처리 16"/>
          <p:cNvSpPr/>
          <p:nvPr/>
        </p:nvSpPr>
        <p:spPr>
          <a:xfrm>
            <a:off x="2876238" y="3897144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6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연 최대 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580,350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원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유류비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절감 목표</a:t>
            </a:r>
            <a:r>
              <a:rPr lang="en-US" altLang="ko-KR" sz="1700" dirty="0">
                <a:latin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향후 기능 추가</a:t>
            </a:r>
          </a:p>
        </p:txBody>
      </p:sp>
    </p:spTree>
    <p:extLst>
      <p:ext uri="{BB962C8B-B14F-4D97-AF65-F5344CB8AC3E}">
        <p14:creationId xmlns:p14="http://schemas.microsoft.com/office/powerpoint/2010/main" val="364881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91" y="1376863"/>
            <a:ext cx="3857083" cy="5480273"/>
          </a:xfrm>
          <a:prstGeom prst="rect">
            <a:avLst/>
          </a:prstGeom>
        </p:spPr>
      </p:pic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5690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2.5 </a:t>
            </a:r>
            <a:r>
              <a:rPr lang="ko-KR" altLang="en-US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커스터마이징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2" name="순서도: 처리 11"/>
          <p:cNvSpPr/>
          <p:nvPr/>
        </p:nvSpPr>
        <p:spPr>
          <a:xfrm>
            <a:off x="1837682" y="5003448"/>
            <a:ext cx="864096" cy="981927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>
            <a:off x="4226217" y="2168951"/>
            <a:ext cx="122413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4824" y="2402969"/>
            <a:ext cx="7200003" cy="35103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93660" y="941175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621169" y="1222444"/>
            <a:ext cx="77128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사용자 필요 기능 </a:t>
            </a:r>
            <a:r>
              <a:rPr lang="ko-KR" altLang="en-US" sz="1700" dirty="0" err="1">
                <a:latin typeface="Tahoma" panose="020B0604030504040204" pitchFamily="34" charset="0"/>
                <a:cs typeface="Tahoma" panose="020B0604030504040204" pitchFamily="34" charset="0"/>
              </a:rPr>
              <a:t>커스터마이징</a:t>
            </a:r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 가능</a:t>
            </a:r>
          </a:p>
        </p:txBody>
      </p:sp>
    </p:spTree>
    <p:extLst>
      <p:ext uri="{BB962C8B-B14F-4D97-AF65-F5344CB8AC3E}">
        <p14:creationId xmlns:p14="http://schemas.microsoft.com/office/powerpoint/2010/main" val="126372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21505" y="252599"/>
            <a:ext cx="60596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UI &amp;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기능 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&gt; 2.6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물류특화서비스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166" y="4166720"/>
            <a:ext cx="6468341" cy="27882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417" y="1206192"/>
            <a:ext cx="6277841" cy="3065318"/>
          </a:xfrm>
          <a:prstGeom prst="rect">
            <a:avLst/>
          </a:prstGeom>
        </p:spPr>
      </p:pic>
      <p:sp>
        <p:nvSpPr>
          <p:cNvPr id="13" name="순서도: 처리 12"/>
          <p:cNvSpPr/>
          <p:nvPr/>
        </p:nvSpPr>
        <p:spPr>
          <a:xfrm>
            <a:off x="4722411" y="2240963"/>
            <a:ext cx="1391636" cy="1581404"/>
          </a:xfrm>
          <a:prstGeom prst="flowChartProcess">
            <a:avLst/>
          </a:prstGeom>
          <a:noFill/>
          <a:ln w="571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 smtClean="0">
              <a:ln w="38100"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>
            <a:off x="2870952" y="3523252"/>
            <a:ext cx="0" cy="86409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53883" y="927324"/>
            <a:ext cx="8913442" cy="648072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31195" y="1134022"/>
            <a:ext cx="3674282" cy="356219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ko-KR" altLang="en-US" sz="1700" dirty="0">
                <a:latin typeface="Tahoma" panose="020B0604030504040204" pitchFamily="34" charset="0"/>
                <a:cs typeface="Tahoma" panose="020B0604030504040204" pitchFamily="34" charset="0"/>
              </a:rPr>
              <a:t>업체 특성을 고려한 특화 서비스 제공</a:t>
            </a:r>
          </a:p>
        </p:txBody>
      </p:sp>
    </p:spTree>
    <p:extLst>
      <p:ext uri="{BB962C8B-B14F-4D97-AF65-F5344CB8AC3E}">
        <p14:creationId xmlns:p14="http://schemas.microsoft.com/office/powerpoint/2010/main" val="271402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544" y="4042166"/>
            <a:ext cx="1491958" cy="149195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3" t="9451" r="25921" b="2853"/>
          <a:stretch/>
        </p:blipFill>
        <p:spPr>
          <a:xfrm>
            <a:off x="8477468" y="2293764"/>
            <a:ext cx="1722988" cy="1514142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cxnSp>
        <p:nvCxnSpPr>
          <p:cNvPr id="33" name="직선 화살표 연결선 32"/>
          <p:cNvCxnSpPr/>
          <p:nvPr/>
        </p:nvCxnSpPr>
        <p:spPr>
          <a:xfrm>
            <a:off x="5815784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 flipH="1">
            <a:off x="5830369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815784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latin typeface="맑은 고딕" pitchFamily="50" charset="-127"/>
              </a:rPr>
              <a:t>운전자 패턴 분석</a:t>
            </a:r>
            <a:endParaRPr lang="en-US" altLang="ko-KR" sz="1600" b="1" dirty="0">
              <a:latin typeface="맑은 고딕" pitchFamily="50" charset="-127"/>
            </a:endParaRPr>
          </a:p>
          <a:p>
            <a:r>
              <a:rPr lang="en-US" altLang="ko-KR" sz="1600" b="1" dirty="0">
                <a:latin typeface="맑은 고딕" pitchFamily="50" charset="-127"/>
              </a:rPr>
              <a:t>DATA </a:t>
            </a:r>
            <a:r>
              <a:rPr lang="ko-KR" altLang="en-US" sz="1600" b="1" dirty="0">
                <a:latin typeface="맑은 고딕" pitchFamily="50" charset="-127"/>
              </a:rPr>
              <a:t>제공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702052" y="4466704"/>
            <a:ext cx="179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서비스 사용료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7" y="2594496"/>
            <a:ext cx="826268" cy="826268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7" y="4158807"/>
            <a:ext cx="856577" cy="85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505" y="252599"/>
            <a:ext cx="3081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비즈니스 모델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950" y="2738512"/>
            <a:ext cx="2725646" cy="57828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56" r="462" b="26495"/>
          <a:stretch/>
        </p:blipFill>
        <p:spPr>
          <a:xfrm>
            <a:off x="7675540" y="4111947"/>
            <a:ext cx="2923056" cy="714797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596" y="2306464"/>
            <a:ext cx="2708920" cy="2708920"/>
          </a:xfrm>
          <a:prstGeom prst="rect">
            <a:avLst/>
          </a:prstGeom>
        </p:spPr>
      </p:pic>
      <p:cxnSp>
        <p:nvCxnSpPr>
          <p:cNvPr id="21" name="직선 화살표 연결선 20"/>
          <p:cNvCxnSpPr/>
          <p:nvPr/>
        </p:nvCxnSpPr>
        <p:spPr>
          <a:xfrm>
            <a:off x="5815784" y="3602608"/>
            <a:ext cx="1224136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 flipH="1">
            <a:off x="5830369" y="3962648"/>
            <a:ext cx="113754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702052" y="4466704"/>
            <a:ext cx="17999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>
                <a:latin typeface="맑은 고딕" pitchFamily="50" charset="-127"/>
                <a:ea typeface="맑은 고딕" pitchFamily="50" charset="-127"/>
              </a:rPr>
              <a:t>서비스 사용료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0097" y="2594496"/>
            <a:ext cx="826268" cy="826268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637" y="4158807"/>
            <a:ext cx="856577" cy="856577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830369" y="2681021"/>
            <a:ext cx="1799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 smtClean="0">
                <a:latin typeface="맑은 고딕" pitchFamily="50" charset="-127"/>
              </a:rPr>
              <a:t>운송 특화</a:t>
            </a:r>
            <a:endParaRPr lang="en-US" altLang="ko-KR" sz="1600" b="1" dirty="0" smtClean="0">
              <a:latin typeface="맑은 고딕" pitchFamily="50" charset="-127"/>
            </a:endParaRPr>
          </a:p>
          <a:p>
            <a:r>
              <a:rPr lang="ko-KR" altLang="en-US" sz="1600" b="1" dirty="0" smtClean="0">
                <a:latin typeface="맑은 고딕" pitchFamily="50" charset="-127"/>
              </a:rPr>
              <a:t>앱 서비스</a:t>
            </a:r>
            <a:endParaRPr lang="ko-KR" altLang="en-US" sz="1600" b="1" dirty="0">
              <a:latin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76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721505" y="252599"/>
            <a:ext cx="1401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DBL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1094580" y="1550711"/>
            <a:ext cx="10019913" cy="4798424"/>
            <a:chOff x="1094580" y="1753911"/>
            <a:chExt cx="10019913" cy="4798424"/>
          </a:xfrm>
        </p:grpSpPr>
        <p:sp>
          <p:nvSpPr>
            <p:cNvPr id="11" name="직사각형 10"/>
            <p:cNvSpPr/>
            <p:nvPr/>
          </p:nvSpPr>
          <p:spPr>
            <a:xfrm>
              <a:off x="2119583" y="2300280"/>
              <a:ext cx="8280920" cy="286334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119583" y="5245456"/>
              <a:ext cx="8280920" cy="12791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36000" rIns="0" rtlCol="0" anchor="ctr"/>
            <a:lstStyle/>
            <a:p>
              <a:pPr marL="85725" latinLnBrk="0">
                <a:spcAft>
                  <a:spcPts val="600"/>
                </a:spcAft>
                <a:defRPr/>
              </a:pPr>
              <a:endParaRPr lang="ko-KR" altLang="en-US" sz="3600" b="1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667" y="5538417"/>
              <a:ext cx="2005566" cy="578286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56" r="462" b="26495"/>
            <a:stretch/>
          </p:blipFill>
          <p:spPr>
            <a:xfrm>
              <a:off x="8588735" y="5482942"/>
              <a:ext cx="2396257" cy="633761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366" y="5263941"/>
              <a:ext cx="1301576" cy="1168887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353" t="9451" r="25921" b="2853"/>
            <a:stretch/>
          </p:blipFill>
          <p:spPr>
            <a:xfrm>
              <a:off x="4723635" y="5348698"/>
              <a:ext cx="1346944" cy="108004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553958" y="341507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SV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553958" y="5554951"/>
              <a:ext cx="771611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EV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77881" y="1753911"/>
              <a:ext cx="1053309" cy="6337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36000" tIns="0" rIns="36000" rtlCol="0" anchor="t" anchorCtr="0">
              <a:noAutofit/>
            </a:bodyPr>
            <a:lstStyle>
              <a:defPPr>
                <a:defRPr lang="ko-KR"/>
              </a:defPPr>
              <a:lvl1pPr latinLnBrk="0">
                <a:lnSpc>
                  <a:spcPct val="120000"/>
                </a:lnSpc>
                <a:spcAft>
                  <a:spcPts val="0"/>
                </a:spcAft>
                <a:defRPr kumimoji="0" sz="1500" b="1">
                  <a:solidFill>
                    <a:prstClr val="black"/>
                  </a:solidFill>
                  <a:latin typeface="Calibri" panose="020F0502020204030204" pitchFamily="34" charset="0"/>
                  <a:ea typeface="맑은 고딕" panose="020B0503020000020004" pitchFamily="50" charset="-127"/>
                  <a:cs typeface="Times New Roman" panose="02020603050405020304" pitchFamily="18" charset="0"/>
                </a:defRPr>
              </a:lvl1pPr>
            </a:lstStyle>
            <a:p>
              <a:pPr algn="ctr"/>
              <a:r>
                <a:rPr lang="en-US" altLang="ko-KR" sz="3600" dirty="0">
                  <a:latin typeface="Tahoma" panose="020B0604030504040204" pitchFamily="34" charset="0"/>
                  <a:cs typeface="Tahoma" panose="020B0604030504040204" pitchFamily="34" charset="0"/>
                </a:rPr>
                <a:t>DBL</a:t>
              </a:r>
              <a:endParaRPr lang="ko-KR" altLang="en-US" sz="3600" dirty="0"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5592" y="2444295"/>
              <a:ext cx="1555200" cy="1579950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6271" y="2689295"/>
              <a:ext cx="1555200" cy="1555200"/>
            </a:xfrm>
            <a:prstGeom prst="rect">
              <a:avLst/>
            </a:prstGeom>
          </p:spPr>
        </p:pic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194" t="28738" r="26375" b="27556"/>
            <a:stretch/>
          </p:blipFill>
          <p:spPr>
            <a:xfrm>
              <a:off x="9111735" y="2976061"/>
              <a:ext cx="1138251" cy="1027202"/>
            </a:xfrm>
            <a:prstGeom prst="rect">
              <a:avLst/>
            </a:prstGeom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104" y="2948352"/>
              <a:ext cx="999785" cy="999785"/>
            </a:xfrm>
            <a:prstGeom prst="rect">
              <a:avLst/>
            </a:prstGeom>
          </p:spPr>
        </p:pic>
        <p:sp>
          <p:nvSpPr>
            <p:cNvPr id="26" name="순서도: 대체 처리 25"/>
            <p:cNvSpPr>
              <a:spLocks noChangeAspect="1"/>
            </p:cNvSpPr>
            <p:nvPr/>
          </p:nvSpPr>
          <p:spPr>
            <a:xfrm>
              <a:off x="4517055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사용자 편의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제공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순서도: 대체 처리 26"/>
            <p:cNvSpPr>
              <a:spLocks noChangeAspect="1"/>
            </p:cNvSpPr>
            <p:nvPr/>
          </p:nvSpPr>
          <p:spPr>
            <a:xfrm>
              <a:off x="6563473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파트너 社</a:t>
              </a:r>
              <a:r>
                <a:rPr lang="en-US" altLang="ko-KR" sz="2000" b="1" dirty="0">
                  <a:solidFill>
                    <a:schemeClr val="tx1"/>
                  </a:solidFill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</a:rPr>
              </a:br>
              <a:r>
                <a:rPr lang="ko-KR" altLang="en-US" sz="2000" b="1">
                  <a:solidFill>
                    <a:schemeClr val="tx1"/>
                  </a:solidFill>
                </a:rPr>
                <a:t>동반성장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순서도: 대체 처리 27"/>
            <p:cNvSpPr>
              <a:spLocks noChangeAspect="1"/>
            </p:cNvSpPr>
            <p:nvPr/>
          </p:nvSpPr>
          <p:spPr>
            <a:xfrm>
              <a:off x="8631949" y="4028471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친환경 운전</a:t>
              </a:r>
              <a: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/>
              </a:r>
              <a:br>
                <a:rPr lang="en-US" altLang="ko-KR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ko-KR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환경 보호</a:t>
              </a:r>
              <a:endParaRPr lang="en-US" altLang="ko-KR" sz="2000" b="1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9" name="순서도: 대체 처리 28"/>
            <p:cNvSpPr>
              <a:spLocks noChangeAspect="1"/>
            </p:cNvSpPr>
            <p:nvPr/>
          </p:nvSpPr>
          <p:spPr>
            <a:xfrm>
              <a:off x="2511269" y="4008715"/>
              <a:ext cx="1861770" cy="1080120"/>
            </a:xfrm>
            <a:prstGeom prst="flowChartAlternateProcess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교통 사고</a:t>
              </a:r>
              <a:endParaRPr lang="en-US" altLang="ko-KR" sz="2000" b="1" dirty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2000" b="1" dirty="0">
                  <a:solidFill>
                    <a:schemeClr val="tx1"/>
                  </a:solidFill>
                </a:rPr>
                <a:t>예방</a:t>
              </a:r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직선 연결선 29"/>
            <p:cNvCxnSpPr/>
            <p:nvPr/>
          </p:nvCxnSpPr>
          <p:spPr>
            <a:xfrm>
              <a:off x="1094580" y="2516303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/>
            <p:cNvCxnSpPr/>
            <p:nvPr/>
          </p:nvCxnSpPr>
          <p:spPr>
            <a:xfrm>
              <a:off x="1094580" y="6552335"/>
              <a:ext cx="10019913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40005" dist="22860" dir="5400000" algn="ctr" rotWithShape="0">
                <a:schemeClr val="tx1">
                  <a:alpha val="35000"/>
                </a:schemeClr>
              </a:outerShdw>
            </a:effectLst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경제적 가치 뿐만 아니라 사회적 가치를 추구하여 기업과 사회가 함께 성장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070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772" y="0"/>
            <a:ext cx="10277474" cy="6858000"/>
          </a:xfrm>
          <a:prstGeom prst="rect">
            <a:avLst/>
          </a:prstGeom>
        </p:spPr>
      </p:pic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256993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4187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160537" y="1531065"/>
            <a:ext cx="7884012" cy="4504444"/>
            <a:chOff x="2063552" y="1129278"/>
            <a:chExt cx="7884012" cy="4504444"/>
          </a:xfrm>
        </p:grpSpPr>
        <p:sp>
          <p:nvSpPr>
            <p:cNvPr id="12" name="TextBox 11"/>
            <p:cNvSpPr txBox="1"/>
            <p:nvPr/>
          </p:nvSpPr>
          <p:spPr>
            <a:xfrm>
              <a:off x="2063552" y="5016383"/>
              <a:ext cx="2694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의 생활화 그 이상</a:t>
              </a:r>
              <a:r>
                <a:rPr lang="en-US" altLang="ko-KR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</a:t>
              </a:r>
              <a:endPara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7755" y="4474263"/>
              <a:ext cx="1238657" cy="929677"/>
            </a:xfrm>
            <a:prstGeom prst="rect">
              <a:avLst/>
            </a:prstGeom>
          </p:spPr>
        </p:pic>
        <p:sp>
          <p:nvSpPr>
            <p:cNvPr id="14" name="타원 13"/>
            <p:cNvSpPr>
              <a:spLocks noChangeAspect="1"/>
            </p:cNvSpPr>
            <p:nvPr/>
          </p:nvSpPr>
          <p:spPr>
            <a:xfrm>
              <a:off x="7721844" y="4317462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>
              <a:spLocks noChangeAspect="1"/>
            </p:cNvSpPr>
            <p:nvPr/>
          </p:nvSpPr>
          <p:spPr>
            <a:xfrm>
              <a:off x="6240016" y="4362108"/>
              <a:ext cx="1271614" cy="127161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9517" y="4610109"/>
              <a:ext cx="917459" cy="793830"/>
            </a:xfrm>
            <a:prstGeom prst="rect">
              <a:avLst/>
            </a:prstGeom>
          </p:spPr>
        </p:pic>
        <p:sp>
          <p:nvSpPr>
            <p:cNvPr id="17" name="타원 16"/>
            <p:cNvSpPr>
              <a:spLocks noChangeAspect="1"/>
            </p:cNvSpPr>
            <p:nvPr/>
          </p:nvSpPr>
          <p:spPr>
            <a:xfrm>
              <a:off x="4758188" y="4343405"/>
              <a:ext cx="1271614" cy="1271614"/>
            </a:xfrm>
            <a:prstGeom prst="ellipse">
              <a:avLst/>
            </a:prstGeom>
            <a:noFill/>
            <a:ln>
              <a:solidFill>
                <a:srgbClr val="BF2323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772" y="4386325"/>
              <a:ext cx="864914" cy="878679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9192344" y="4285545"/>
              <a:ext cx="75522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…</a:t>
              </a:r>
              <a:endParaRPr lang="ko-KR" altLang="en-US" sz="3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03420" y="1129278"/>
              <a:ext cx="4985160" cy="2885051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/>
        </p:nvSpPr>
        <p:spPr>
          <a:xfrm>
            <a:off x="721505" y="252599"/>
            <a:ext cx="2949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Next Value Up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139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00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889084" y="2821443"/>
            <a:ext cx="4541039" cy="1015663"/>
            <a:chOff x="3853512" y="2821443"/>
            <a:chExt cx="4541039" cy="1015663"/>
          </a:xfrm>
        </p:grpSpPr>
        <p:sp>
          <p:nvSpPr>
            <p:cNvPr id="6" name="직각 삼각형 5"/>
            <p:cNvSpPr/>
            <p:nvPr/>
          </p:nvSpPr>
          <p:spPr>
            <a:xfrm rot="5400000">
              <a:off x="3853512" y="2821443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각 삼각형 7"/>
            <p:cNvSpPr/>
            <p:nvPr/>
          </p:nvSpPr>
          <p:spPr>
            <a:xfrm rot="16200000">
              <a:off x="8069007" y="3458326"/>
              <a:ext cx="325544" cy="325544"/>
            </a:xfrm>
            <a:prstGeom prst="rtTriangle">
              <a:avLst/>
            </a:prstGeom>
            <a:solidFill>
              <a:schemeClr val="bg1"/>
            </a:solidFill>
            <a:ln>
              <a:solidFill>
                <a:srgbClr val="D300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4970965" y="2821443"/>
              <a:ext cx="216116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0" spc="-1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뫼비우스 Bold" panose="02000500000000000000" pitchFamily="2" charset="-127"/>
                  <a:ea typeface="뫼비우스 Bold" panose="02000500000000000000" pitchFamily="2" charset="-127"/>
                </a:rPr>
                <a:t>Q &amp; A</a:t>
              </a:r>
              <a:endParaRPr lang="ko-KR" altLang="en-US" sz="6000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80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36601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Micro Service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232" y="2989542"/>
            <a:ext cx="3450149" cy="2452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083" y="1657350"/>
            <a:ext cx="3450149" cy="37847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6029325" y="1000125"/>
            <a:ext cx="0" cy="5472113"/>
          </a:xfrm>
          <a:prstGeom prst="line">
            <a:avLst/>
          </a:prstGeom>
          <a:ln>
            <a:solidFill>
              <a:srgbClr val="9F9F9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65721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Virtual </a:t>
            </a:r>
            <a:r>
              <a:rPr lang="en-US" altLang="ko-KR" sz="2800" b="1" dirty="0" smtClean="0"/>
              <a:t>Machine </a:t>
            </a:r>
            <a:endParaRPr lang="ko-KR" altLang="en-US" sz="28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681869" y="5949018"/>
            <a:ext cx="293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/>
              <a:t>Docker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11411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40918" y="4187305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40918" y="5560763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소개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543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41394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Micro Service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smtClean="0">
                <a:latin typeface="+mn-ea"/>
                <a:cs typeface="Tahoma" pitchFamily="34" charset="0"/>
              </a:rPr>
              <a:t>Container</a:t>
            </a: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 smtClean="0">
                <a:latin typeface="+mn-ea"/>
                <a:ea typeface="+mn-ea"/>
                <a:cs typeface="Tahoma" pitchFamily="34" charset="0"/>
              </a:rPr>
              <a:t>(Micro Service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912421" y="3304599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 smtClean="0">
                <a:latin typeface="+mn-ea"/>
                <a:ea typeface="+mn-ea"/>
                <a:cs typeface="Tahoma" pitchFamily="34" charset="0"/>
              </a:rPr>
              <a:t>Virture</a:t>
            </a: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 Machine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b="1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cs typeface="Tahoma" pitchFamily="34" charset="0"/>
              </a:rPr>
              <a:t>(Monolithic Architecture)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103" y="5527196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ko-KR" altLang="en-US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효율적인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자원 사용이 가능 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스케일 아웃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endParaRPr lang="ko-KR" altLang="en-US" sz="1600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839685" y="473397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b="1" dirty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Load Balancer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를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 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통한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서비스간의 부하 부산 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95103" y="5143219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Container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별로 각 기능에 용이한 환경 및 언어로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작업 가능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26" t="19432" r="12095" b="6723"/>
          <a:stretch/>
        </p:blipFill>
        <p:spPr>
          <a:xfrm>
            <a:off x="7695084" y="2003677"/>
            <a:ext cx="1157969" cy="90416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258" y="1607319"/>
            <a:ext cx="1363123" cy="1363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28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721505" y="252599"/>
            <a:ext cx="2462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err="1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FaaS</a:t>
            </a:r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의 장점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395905" y="1507183"/>
            <a:ext cx="1692871" cy="1687940"/>
          </a:xfrm>
          <a:prstGeom prst="ellipse">
            <a:avLst/>
          </a:prstGeom>
          <a:noFill/>
          <a:ln w="38100">
            <a:solidFill>
              <a:srgbClr val="DF4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715895" y="1478821"/>
            <a:ext cx="1691854" cy="1687940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3163" tIns="51581" rIns="103163" bIns="51581" rtlCol="0" anchor="ctr"/>
          <a:lstStyle/>
          <a:p>
            <a:pPr algn="ctr">
              <a:lnSpc>
                <a:spcPct val="100000"/>
              </a:lnSpc>
            </a:pPr>
            <a:endParaRPr lang="ko-KR" altLang="en-US">
              <a:latin typeface="+mn-ea"/>
            </a:endParaRPr>
          </a:p>
        </p:txBody>
      </p:sp>
      <p:sp>
        <p:nvSpPr>
          <p:cNvPr id="24" name="Right Arrow 37"/>
          <p:cNvSpPr/>
          <p:nvPr/>
        </p:nvSpPr>
        <p:spPr>
          <a:xfrm>
            <a:off x="5628403" y="2181855"/>
            <a:ext cx="629750" cy="418086"/>
          </a:xfrm>
          <a:prstGeom prst="rightArrow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581" tIns="25791" rIns="51581" bIns="25791" rtlCol="0" anchor="ctr"/>
          <a:lstStyle/>
          <a:p>
            <a:pPr algn="ctr">
              <a:lnSpc>
                <a:spcPct val="100000"/>
              </a:lnSpc>
            </a:pPr>
            <a:endParaRPr lang="en-US" sz="1400" dirty="0">
              <a:latin typeface="+mn-ea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6706" y="3305859"/>
            <a:ext cx="3271268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err="1">
                <a:latin typeface="+mn-ea"/>
                <a:ea typeface="+mn-ea"/>
                <a:cs typeface="Tahoma" pitchFamily="34" charset="0"/>
              </a:rPr>
              <a:t>Serverless</a:t>
            </a:r>
            <a:r>
              <a:rPr lang="en-US" altLang="ko-KR" b="1" dirty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(Function as a Services)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2552" y="1828158"/>
            <a:ext cx="1094483" cy="109448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992" y="1669405"/>
            <a:ext cx="1857659" cy="123843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912421" y="3304004"/>
            <a:ext cx="3298799" cy="658167"/>
          </a:xfrm>
          <a:prstGeom prst="rect">
            <a:avLst/>
          </a:prstGeom>
          <a:noFill/>
        </p:spPr>
        <p:txBody>
          <a:bodyPr wrap="square" lIns="103163" tIns="51581" rIns="103163" bIns="51581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77"/>
              </a:spcBef>
              <a:spcAft>
                <a:spcPts val="677"/>
              </a:spcAft>
            </a:pPr>
            <a:r>
              <a:rPr lang="en-US" altLang="ko-KR" b="1" dirty="0" smtClean="0">
                <a:latin typeface="+mn-ea"/>
                <a:ea typeface="+mn-ea"/>
                <a:cs typeface="Tahoma" pitchFamily="34" charset="0"/>
              </a:rPr>
              <a:t>Server</a:t>
            </a:r>
            <a:r>
              <a:rPr lang="en-US" altLang="ko-KR" dirty="0" smtClean="0">
                <a:latin typeface="+mn-ea"/>
                <a:ea typeface="+mn-ea"/>
                <a:cs typeface="Tahoma" pitchFamily="34" charset="0"/>
              </a:rPr>
              <a:t> </a:t>
            </a: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/>
            </a:r>
            <a:br>
              <a:rPr lang="en-US" altLang="ko-KR" dirty="0">
                <a:latin typeface="+mn-ea"/>
                <a:ea typeface="+mn-ea"/>
                <a:cs typeface="Tahoma" pitchFamily="34" charset="0"/>
              </a:rPr>
            </a:br>
            <a:r>
              <a:rPr lang="en-US" altLang="ko-KR" dirty="0">
                <a:latin typeface="+mn-ea"/>
                <a:ea typeface="+mn-ea"/>
                <a:cs typeface="Tahoma" pitchFamily="34" charset="0"/>
              </a:rPr>
              <a:t>(Infrastructure as a Service)</a:t>
            </a:r>
            <a:endParaRPr lang="ko-KR" altLang="en-US" dirty="0">
              <a:latin typeface="+mn-ea"/>
              <a:ea typeface="+mn-ea"/>
              <a:cs typeface="Tahoma" pitchFamily="34" charset="0"/>
            </a:endParaRPr>
          </a:p>
        </p:txBody>
      </p:sp>
      <p:sp>
        <p:nvSpPr>
          <p:cNvPr id="29" name="자유형 28"/>
          <p:cNvSpPr/>
          <p:nvPr/>
        </p:nvSpPr>
        <p:spPr>
          <a:xfrm>
            <a:off x="2362270" y="4724939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62270" y="5127743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935465" y="4760031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필요한 만큼의 정확한 기능을 제공하기 때문에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서버 부담 비용 절감</a:t>
            </a:r>
            <a:r>
              <a:rPr lang="en-US" altLang="ko-KR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</a:t>
            </a:r>
          </a:p>
        </p:txBody>
      </p:sp>
      <p:sp>
        <p:nvSpPr>
          <p:cNvPr id="33" name="자유형 32"/>
          <p:cNvSpPr/>
          <p:nvPr/>
        </p:nvSpPr>
        <p:spPr>
          <a:xfrm>
            <a:off x="2366955" y="5527196"/>
            <a:ext cx="389407" cy="336785"/>
          </a:xfrm>
          <a:custGeom>
            <a:avLst/>
            <a:gdLst>
              <a:gd name="connsiteX0" fmla="*/ 0 w 805663"/>
              <a:gd name="connsiteY0" fmla="*/ 0 h 427830"/>
              <a:gd name="connsiteX1" fmla="*/ 805663 w 805663"/>
              <a:gd name="connsiteY1" fmla="*/ 0 h 427830"/>
              <a:gd name="connsiteX2" fmla="*/ 805663 w 805663"/>
              <a:gd name="connsiteY2" fmla="*/ 427830 h 427830"/>
              <a:gd name="connsiteX3" fmla="*/ 0 w 805663"/>
              <a:gd name="connsiteY3" fmla="*/ 427830 h 427830"/>
              <a:gd name="connsiteX4" fmla="*/ 0 w 805663"/>
              <a:gd name="connsiteY4" fmla="*/ 0 h 427830"/>
              <a:gd name="connsiteX0" fmla="*/ 0 w 1196983"/>
              <a:gd name="connsiteY0" fmla="*/ 672308 h 1100138"/>
              <a:gd name="connsiteX1" fmla="*/ 1196983 w 1196983"/>
              <a:gd name="connsiteY1" fmla="*/ 0 h 1100138"/>
              <a:gd name="connsiteX2" fmla="*/ 805663 w 1196983"/>
              <a:gd name="connsiteY2" fmla="*/ 1100138 h 1100138"/>
              <a:gd name="connsiteX3" fmla="*/ 0 w 1196983"/>
              <a:gd name="connsiteY3" fmla="*/ 1100138 h 1100138"/>
              <a:gd name="connsiteX4" fmla="*/ 0 w 1196983"/>
              <a:gd name="connsiteY4" fmla="*/ 672308 h 1100138"/>
              <a:gd name="connsiteX0" fmla="*/ 0 w 1373988"/>
              <a:gd name="connsiteY0" fmla="*/ 67310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0 w 1373988"/>
              <a:gd name="connsiteY4" fmla="*/ 673106 h 1100936"/>
              <a:gd name="connsiteX0" fmla="*/ 272263 w 1373988"/>
              <a:gd name="connsiteY0" fmla="*/ 567536 h 1100936"/>
              <a:gd name="connsiteX1" fmla="*/ 1196983 w 1373988"/>
              <a:gd name="connsiteY1" fmla="*/ 798 h 1100936"/>
              <a:gd name="connsiteX2" fmla="*/ 1373988 w 1373988"/>
              <a:gd name="connsiteY2" fmla="*/ 0 h 1100936"/>
              <a:gd name="connsiteX3" fmla="*/ 0 w 1373988"/>
              <a:gd name="connsiteY3" fmla="*/ 1100936 h 1100936"/>
              <a:gd name="connsiteX4" fmla="*/ 272263 w 1373988"/>
              <a:gd name="connsiteY4" fmla="*/ 567536 h 1100936"/>
              <a:gd name="connsiteX0" fmla="*/ 0 w 1101725"/>
              <a:gd name="connsiteY0" fmla="*/ 567536 h 1423988"/>
              <a:gd name="connsiteX1" fmla="*/ 924720 w 1101725"/>
              <a:gd name="connsiteY1" fmla="*/ 798 h 1423988"/>
              <a:gd name="connsiteX2" fmla="*/ 1101725 w 1101725"/>
              <a:gd name="connsiteY2" fmla="*/ 0 h 1423988"/>
              <a:gd name="connsiteX3" fmla="*/ 52388 w 1101725"/>
              <a:gd name="connsiteY3" fmla="*/ 1423988 h 1423988"/>
              <a:gd name="connsiteX4" fmla="*/ 0 w 1101725"/>
              <a:gd name="connsiteY4" fmla="*/ 567536 h 1423988"/>
              <a:gd name="connsiteX0" fmla="*/ 186536 w 1049337"/>
              <a:gd name="connsiteY0" fmla="*/ 957267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186536 w 1049337"/>
              <a:gd name="connsiteY4" fmla="*/ 957267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0171 w 1049337"/>
              <a:gd name="connsiteY0" fmla="*/ 851695 h 1423988"/>
              <a:gd name="connsiteX1" fmla="*/ 872332 w 1049337"/>
              <a:gd name="connsiteY1" fmla="*/ 798 h 1423988"/>
              <a:gd name="connsiteX2" fmla="*/ 1049337 w 1049337"/>
              <a:gd name="connsiteY2" fmla="*/ 0 h 1423988"/>
              <a:gd name="connsiteX3" fmla="*/ 0 w 1049337"/>
              <a:gd name="connsiteY3" fmla="*/ 1423988 h 1423988"/>
              <a:gd name="connsiteX4" fmla="*/ 30171 w 1049337"/>
              <a:gd name="connsiteY4" fmla="*/ 851695 h 1423988"/>
              <a:gd name="connsiteX0" fmla="*/ 396087 w 1415253"/>
              <a:gd name="connsiteY0" fmla="*/ 851695 h 1423988"/>
              <a:gd name="connsiteX1" fmla="*/ 1238248 w 1415253"/>
              <a:gd name="connsiteY1" fmla="*/ 798 h 1423988"/>
              <a:gd name="connsiteX2" fmla="*/ 1415253 w 1415253"/>
              <a:gd name="connsiteY2" fmla="*/ 0 h 1423988"/>
              <a:gd name="connsiteX3" fmla="*/ 365916 w 1415253"/>
              <a:gd name="connsiteY3" fmla="*/ 1423988 h 1423988"/>
              <a:gd name="connsiteX4" fmla="*/ 0 w 1415253"/>
              <a:gd name="connsiteY4" fmla="*/ 604839 h 1423988"/>
              <a:gd name="connsiteX5" fmla="*/ 396087 w 1415253"/>
              <a:gd name="connsiteY5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4297 w 1529550"/>
              <a:gd name="connsiteY5" fmla="*/ 604839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510384 w 1529550"/>
              <a:gd name="connsiteY0" fmla="*/ 851695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510384 w 1529550"/>
              <a:gd name="connsiteY6" fmla="*/ 851695 h 1423988"/>
              <a:gd name="connsiteX0" fmla="*/ 496895 w 1529550"/>
              <a:gd name="connsiteY0" fmla="*/ 9175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96895 w 1529550"/>
              <a:gd name="connsiteY6" fmla="*/ 9175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  <a:gd name="connsiteX0" fmla="*/ 482608 w 1529550"/>
              <a:gd name="connsiteY0" fmla="*/ 879474 h 1423988"/>
              <a:gd name="connsiteX1" fmla="*/ 1352545 w 1529550"/>
              <a:gd name="connsiteY1" fmla="*/ 798 h 1423988"/>
              <a:gd name="connsiteX2" fmla="*/ 1529550 w 1529550"/>
              <a:gd name="connsiteY2" fmla="*/ 0 h 1423988"/>
              <a:gd name="connsiteX3" fmla="*/ 480213 w 1529550"/>
              <a:gd name="connsiteY3" fmla="*/ 1423988 h 1423988"/>
              <a:gd name="connsiteX4" fmla="*/ 0 w 1529550"/>
              <a:gd name="connsiteY4" fmla="*/ 700090 h 1423988"/>
              <a:gd name="connsiteX5" fmla="*/ 115098 w 1529550"/>
              <a:gd name="connsiteY5" fmla="*/ 618332 h 1423988"/>
              <a:gd name="connsiteX6" fmla="*/ 482608 w 1529550"/>
              <a:gd name="connsiteY6" fmla="*/ 879474 h 14239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29550" h="1423988">
                <a:moveTo>
                  <a:pt x="482608" y="879474"/>
                </a:moveTo>
                <a:cubicBezTo>
                  <a:pt x="801428" y="452967"/>
                  <a:pt x="1028963" y="246330"/>
                  <a:pt x="1352545" y="798"/>
                </a:cubicBezTo>
                <a:lnTo>
                  <a:pt x="1529550" y="0"/>
                </a:lnTo>
                <a:cubicBezTo>
                  <a:pt x="1046421" y="441325"/>
                  <a:pt x="782367" y="925512"/>
                  <a:pt x="480213" y="1423988"/>
                </a:cubicBezTo>
                <a:cubicBezTo>
                  <a:pt x="353480" y="1149352"/>
                  <a:pt x="198972" y="945354"/>
                  <a:pt x="0" y="700090"/>
                </a:cubicBezTo>
                <a:lnTo>
                  <a:pt x="115098" y="618332"/>
                </a:lnTo>
                <a:cubicBezTo>
                  <a:pt x="285226" y="738717"/>
                  <a:pt x="322795" y="758292"/>
                  <a:pt x="482608" y="879474"/>
                </a:cubicBezTo>
                <a:close/>
              </a:path>
            </a:pathLst>
          </a:custGeom>
          <a:solidFill>
            <a:srgbClr val="DF4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1270"/>
            </a:sp3d>
          </a:bodyPr>
          <a:lstStyle/>
          <a:p>
            <a:pPr algn="ctr">
              <a:lnSpc>
                <a:spcPct val="100000"/>
              </a:lnSpc>
            </a:pPr>
            <a:endParaRPr lang="ko-KR" altLang="en-US" sz="1400" spc="-113" dirty="0">
              <a:solidFill>
                <a:srgbClr val="F8084D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935465" y="5541880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독립된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 Container 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환경으로 제공되기 때문에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ea typeface="+mn-ea"/>
                <a:cs typeface="Tahoma" pitchFamily="34" charset="0"/>
              </a:rPr>
              <a:t>메인 서버 부담 감소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990217" y="535426"/>
            <a:ext cx="8947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Back - UP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35465" y="5157574"/>
            <a:ext cx="6414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인프라 설치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(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네트워크 구성 작업</a:t>
            </a:r>
            <a:r>
              <a:rPr lang="en-US" altLang="ko-KR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)</a:t>
            </a:r>
            <a:r>
              <a:rPr lang="ko-KR" altLang="en-US" sz="1600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를 떠나 쉽게 </a:t>
            </a:r>
            <a:r>
              <a:rPr lang="ko-KR" altLang="en-US" sz="1600" b="1" dirty="0" smtClean="0">
                <a:solidFill>
                  <a:srgbClr val="1C1624"/>
                </a:solidFill>
                <a:latin typeface="+mn-ea"/>
                <a:cs typeface="Tahoma" pitchFamily="34" charset="0"/>
              </a:rPr>
              <a:t>개발하기에 용이</a:t>
            </a:r>
            <a:endParaRPr lang="ko-KR" altLang="en-US" sz="1600" b="1" dirty="0" smtClean="0">
              <a:solidFill>
                <a:srgbClr val="1C1624"/>
              </a:solidFill>
              <a:latin typeface="+mn-ea"/>
              <a:ea typeface="+mn-ea"/>
              <a:cs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56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55087" y="2534595"/>
              <a:ext cx="2705271" cy="2608654"/>
            </a:xfrm>
            <a:prstGeom prst="rect">
              <a:avLst/>
            </a:prstGeom>
          </p:spPr>
        </p:pic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</a:t>
              </a:r>
              <a:r>
                <a: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7520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746978" y="1032994"/>
            <a:ext cx="8723284" cy="5498660"/>
            <a:chOff x="1788543" y="977574"/>
            <a:chExt cx="8723284" cy="5498660"/>
          </a:xfrm>
        </p:grpSpPr>
        <p:sp>
          <p:nvSpPr>
            <p:cNvPr id="14" name="모서리가 둥근 직사각형 13"/>
            <p:cNvSpPr/>
            <p:nvPr/>
          </p:nvSpPr>
          <p:spPr>
            <a:xfrm>
              <a:off x="8053240" y="1359926"/>
              <a:ext cx="2458587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8233523" y="1226835"/>
              <a:ext cx="2051965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모서리가 둥근 직사각형 15"/>
            <p:cNvSpPr/>
            <p:nvPr/>
          </p:nvSpPr>
          <p:spPr>
            <a:xfrm>
              <a:off x="1788543" y="4243115"/>
              <a:ext cx="2480692" cy="2233119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2069103" y="4038890"/>
              <a:ext cx="2002132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모서리가 둥근 직사각형 17"/>
            <p:cNvSpPr/>
            <p:nvPr/>
          </p:nvSpPr>
          <p:spPr>
            <a:xfrm>
              <a:off x="1788543" y="1359927"/>
              <a:ext cx="2480692" cy="2327270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2228880" y="1227103"/>
              <a:ext cx="1590500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8030986" y="4144909"/>
              <a:ext cx="2458587" cy="2331325"/>
            </a:xfrm>
            <a:prstGeom prst="roundRect">
              <a:avLst/>
            </a:prstGeom>
            <a:noFill/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0258" y="1137282"/>
              <a:ext cx="575194" cy="575194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738" y="977574"/>
              <a:ext cx="871054" cy="764704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422" y="3915562"/>
              <a:ext cx="987376" cy="655109"/>
            </a:xfrm>
            <a:prstGeom prst="rect">
              <a:avLst/>
            </a:prstGeom>
          </p:spPr>
        </p:pic>
        <p:sp>
          <p:nvSpPr>
            <p:cNvPr id="24" name="직사각형 23"/>
            <p:cNvSpPr/>
            <p:nvPr/>
          </p:nvSpPr>
          <p:spPr>
            <a:xfrm>
              <a:off x="8305193" y="3969684"/>
              <a:ext cx="1847669" cy="396044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082614" y="1220005"/>
              <a:ext cx="103689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A.I</a:t>
              </a:r>
              <a:endParaRPr lang="ko-KR" altLang="en-US" sz="24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9091437" y="1193349"/>
              <a:ext cx="12572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Big </a:t>
              </a:r>
              <a:r>
                <a:rPr lang="en-US" altLang="ko-KR" sz="2000" dirty="0" smtClean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Data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3156558" y="4026518"/>
              <a:ext cx="10368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Cloud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426984" y="3838923"/>
              <a:ext cx="124636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600" b="1" dirty="0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B2C</a:t>
              </a:r>
              <a:endParaRPr lang="ko-KR" altLang="en-US" sz="3600" b="1" dirty="0" err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397115" y="3930646"/>
              <a:ext cx="8164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latin typeface="뫼비우스 Regular" panose="02000700060000000000" pitchFamily="2" charset="-127"/>
                  <a:ea typeface="뫼비우스 Regular" panose="02000700060000000000" pitchFamily="2" charset="-127"/>
                </a:rPr>
                <a:t>APP</a:t>
              </a:r>
              <a:endParaRPr lang="ko-KR" altLang="en-US" sz="2000" dirty="0" err="1">
                <a:latin typeface="뫼비우스 Regular" panose="02000700060000000000" pitchFamily="2" charset="-127"/>
                <a:ea typeface="뫼비우스 Regular" panose="02000700060000000000" pitchFamily="2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393722" y="4987405"/>
              <a:ext cx="173156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김종수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Vitality </a:t>
              </a:r>
              <a:r>
                <a:rPr lang="ko-KR" altLang="en-US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사업팀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260458" y="1905368"/>
              <a:ext cx="204414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조용주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Data Science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539090" y="2769398"/>
              <a:ext cx="148688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김효은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ko-KR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제조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DT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11606" y="1905368"/>
              <a:ext cx="123783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이은경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Aibril</a:t>
              </a:r>
              <a:r>
                <a:rPr lang="en-US" altLang="ko-KR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</a:t>
              </a: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67169" y="2769397"/>
              <a:ext cx="1913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최다인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AI Architect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260940" y="5036508"/>
              <a:ext cx="152638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김만중</a:t>
              </a:r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</a:br>
              <a:r>
                <a:rPr lang="en-US" altLang="ko-KR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Cloud Z Unit</a:t>
              </a:r>
              <a:endPara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32" name="직선 연결선 31"/>
            <p:cNvCxnSpPr>
              <a:stCxn id="41" idx="7"/>
              <a:endCxn id="14" idx="1"/>
            </p:cNvCxnSpPr>
            <p:nvPr/>
          </p:nvCxnSpPr>
          <p:spPr>
            <a:xfrm flipV="1">
              <a:off x="6953523" y="2523561"/>
              <a:ext cx="1099717" cy="408651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연결선 37"/>
            <p:cNvCxnSpPr>
              <a:stCxn id="41" idx="1"/>
              <a:endCxn id="18" idx="3"/>
            </p:cNvCxnSpPr>
            <p:nvPr/>
          </p:nvCxnSpPr>
          <p:spPr>
            <a:xfrm flipH="1" flipV="1">
              <a:off x="4269235" y="2523562"/>
              <a:ext cx="902180" cy="40865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/>
            <p:cNvCxnSpPr>
              <a:stCxn id="41" idx="3"/>
              <a:endCxn id="16" idx="3"/>
            </p:cNvCxnSpPr>
            <p:nvPr/>
          </p:nvCxnSpPr>
          <p:spPr>
            <a:xfrm flipH="1">
              <a:off x="4269235" y="4649175"/>
              <a:ext cx="902180" cy="71050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>
              <a:stCxn id="41" idx="5"/>
              <a:endCxn id="20" idx="1"/>
            </p:cNvCxnSpPr>
            <p:nvPr/>
          </p:nvCxnSpPr>
          <p:spPr>
            <a:xfrm>
              <a:off x="6953523" y="4649175"/>
              <a:ext cx="1077463" cy="661397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타원 40"/>
            <p:cNvSpPr/>
            <p:nvPr/>
          </p:nvSpPr>
          <p:spPr>
            <a:xfrm>
              <a:off x="4802329" y="2576618"/>
              <a:ext cx="2520280" cy="2428151"/>
            </a:xfrm>
            <a:prstGeom prst="ellipse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4C4B33DA-F877-4A6F-9FCC-213F0DC7FA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60538" y="2786203"/>
              <a:ext cx="3181609" cy="1841285"/>
            </a:xfrm>
            <a:prstGeom prst="rect">
              <a:avLst/>
            </a:prstGeom>
          </p:spPr>
        </p:pic>
      </p:grpSp>
      <p:sp>
        <p:nvSpPr>
          <p:cNvPr id="42" name="TextBox 41"/>
          <p:cNvSpPr txBox="1"/>
          <p:nvPr/>
        </p:nvSpPr>
        <p:spPr>
          <a:xfrm>
            <a:off x="721505" y="252599"/>
            <a:ext cx="14911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R&amp;R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144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한국의 교통사고 사망률이 전세계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1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등인 가운데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국내 교통사고 사망 원인의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70%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가 </a:t>
            </a:r>
            <a:r>
              <a:rPr lang="en-US" altLang="ko-KR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‘</a:t>
            </a:r>
            <a:r>
              <a:rPr lang="ko-KR" altLang="en-US" sz="1700" dirty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전방주시태만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’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414201" y="1577478"/>
            <a:ext cx="4140000" cy="340990"/>
            <a:chOff x="341240" y="1575842"/>
            <a:chExt cx="6045072" cy="340990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41240" y="1916832"/>
              <a:ext cx="604507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59067" y="1575842"/>
              <a:ext cx="52565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자동차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만대 당 사망자 수 </a:t>
              </a:r>
              <a:r>
                <a:rPr lang="en-US" altLang="ko-KR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1</a:t>
              </a: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위</a:t>
              </a:r>
              <a:endParaRPr lang="ko-KR" altLang="en-US" sz="13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6825449" y="1610722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국내 교통사고 사망 원인</a:t>
            </a:r>
          </a:p>
        </p:txBody>
      </p:sp>
      <p:cxnSp>
        <p:nvCxnSpPr>
          <p:cNvPr id="16" name="직선 연결선 15"/>
          <p:cNvCxnSpPr/>
          <p:nvPr/>
        </p:nvCxnSpPr>
        <p:spPr>
          <a:xfrm>
            <a:off x="6769460" y="1926260"/>
            <a:ext cx="325309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3" t="8343" b="230"/>
          <a:stretch/>
        </p:blipFill>
        <p:spPr>
          <a:xfrm>
            <a:off x="1594851" y="2863865"/>
            <a:ext cx="3811002" cy="345638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4095" y="6365596"/>
            <a:ext cx="28680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도로교통공단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TAAS(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교통사고분석시스템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19" name="차트 18"/>
          <p:cNvGraphicFramePr/>
          <p:nvPr>
            <p:extLst/>
          </p:nvPr>
        </p:nvGraphicFramePr>
        <p:xfrm>
          <a:off x="5700624" y="2701043"/>
          <a:ext cx="5435583" cy="3782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1617329" y="2750176"/>
            <a:ext cx="518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297585" y="494599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932957" y="4124311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6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76612" y="514080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219096" y="5084490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871540" y="4668992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4</a:t>
            </a:r>
            <a:r>
              <a:rPr lang="ko-KR" altLang="en-US" sz="1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명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155844" y="2996377"/>
            <a:ext cx="135806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총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33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개국 대상 조사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663061" y="2052971"/>
            <a:ext cx="3688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국내 교통사고 사망 원인 중 가장 큰 비율을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차지하는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요인은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‘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전방주시태만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’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으로 약 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70%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차지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외국보다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한국의 전방주시태만 비율이 </a:t>
            </a:r>
            <a:r>
              <a:rPr lang="ko-KR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</a:rPr>
              <a:t>월등히 높음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문제 인식</a:t>
            </a:r>
          </a:p>
        </p:txBody>
      </p:sp>
    </p:spTree>
    <p:extLst>
      <p:ext uri="{BB962C8B-B14F-4D97-AF65-F5344CB8AC3E}">
        <p14:creationId xmlns:p14="http://schemas.microsoft.com/office/powerpoint/2010/main" val="3115550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631504" y="1640117"/>
            <a:ext cx="4320480" cy="298232"/>
            <a:chOff x="341240" y="1575842"/>
            <a:chExt cx="6045072" cy="298232"/>
          </a:xfrm>
        </p:grpSpPr>
        <p:cxnSp>
          <p:nvCxnSpPr>
            <p:cNvPr id="13" name="직선 연결선 12"/>
            <p:cNvCxnSpPr/>
            <p:nvPr/>
          </p:nvCxnSpPr>
          <p:spPr>
            <a:xfrm>
              <a:off x="341240" y="1874074"/>
              <a:ext cx="6045072" cy="0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791815" y="1575842"/>
              <a:ext cx="5256584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defRPr/>
              </a:pPr>
              <a:r>
                <a:rPr lang="ko-KR" altLang="en-US" sz="1300" b="1" dirty="0">
                  <a:latin typeface="Times New Roman" panose="02020603050405020304" pitchFamily="18" charset="0"/>
                  <a:ea typeface="맑은 고딕" panose="020B0503020000020004" pitchFamily="50" charset="-127"/>
                </a:rPr>
                <a:t>스마트폰 사용으로 인한 교통사고 증가</a:t>
              </a:r>
              <a:endParaRPr lang="ko-KR" altLang="en-US" sz="13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279576" y="2846947"/>
            <a:ext cx="302433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ko-KR" altLang="en-US" sz="1300" b="1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운전 중 </a:t>
            </a:r>
            <a:r>
              <a:rPr lang="ko-KR" altLang="en-US" sz="13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다양한 스마트 기능 </a:t>
            </a:r>
            <a:r>
              <a:rPr lang="en-US" altLang="ko-KR" sz="1300" b="1" kern="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Needs</a:t>
            </a:r>
            <a:endParaRPr lang="ko-KR" altLang="en-US" sz="1300" b="1" kern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>
            <a:off x="1622118" y="3162485"/>
            <a:ext cx="432986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075477"/>
              </p:ext>
            </p:extLst>
          </p:nvPr>
        </p:nvGraphicFramePr>
        <p:xfrm>
          <a:off x="1704176" y="3279685"/>
          <a:ext cx="4163100" cy="3179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775">
                  <a:extLst>
                    <a:ext uri="{9D8B030D-6E8A-4147-A177-3AD203B41FA5}">
                      <a16:colId xmlns:a16="http://schemas.microsoft.com/office/drawing/2014/main" val="2289913937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344298870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1931216605"/>
                    </a:ext>
                  </a:extLst>
                </a:gridCol>
                <a:gridCol w="1040775">
                  <a:extLst>
                    <a:ext uri="{9D8B030D-6E8A-4147-A177-3AD203B41FA5}">
                      <a16:colId xmlns:a16="http://schemas.microsoft.com/office/drawing/2014/main" val="3660727134"/>
                    </a:ext>
                  </a:extLst>
                </a:gridCol>
              </a:tblGrid>
              <a:tr h="1978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구분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 smtClean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순위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8527803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내비게이션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교차로 진행방향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직진 회전 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방향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현재 속도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5836358"/>
                  </a:ext>
                </a:extLst>
              </a:tr>
              <a:tr h="3521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교통정보</a:t>
                      </a:r>
                      <a:endParaRPr lang="en-US" altLang="ko-KR" sz="1100" b="1" dirty="0" smtClean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정체정보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교통예보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단순 길안내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7771831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엔터테인먼트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동영상서비스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스트리밍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영화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음악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3949094"/>
                  </a:ext>
                </a:extLst>
              </a:tr>
              <a:tr h="43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생활정보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생활</a:t>
                      </a:r>
                      <a:r>
                        <a:rPr lang="ko-KR" altLang="en-US" sz="1100" baseline="0" dirty="0" smtClean="0">
                          <a:solidFill>
                            <a:sysClr val="windowText" lastClr="000000"/>
                          </a:solidFill>
                        </a:rPr>
                        <a:t> 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인터넷 접속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>/</a:t>
                      </a: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생활 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행사 및 관광정보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1757186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원격고객관리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차량운행상태 이력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차량정비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이력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차량회사</a:t>
                      </a:r>
                      <a: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  <a:t/>
                      </a:r>
                      <a:br>
                        <a:rPr lang="en-US" altLang="ko-KR" sz="1100" dirty="0" smtClean="0">
                          <a:solidFill>
                            <a:sysClr val="windowText" lastClr="000000"/>
                          </a:solidFill>
                        </a:rPr>
                      </a:br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서비스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7229147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보안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차량상태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차량 위치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추적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차량도난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감시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73259112"/>
                  </a:ext>
                </a:extLst>
              </a:tr>
              <a:tr h="41762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 smtClean="0">
                          <a:solidFill>
                            <a:sysClr val="windowText" lastClr="000000"/>
                          </a:solidFill>
                        </a:rPr>
                        <a:t>안전</a:t>
                      </a:r>
                      <a:endParaRPr lang="ko-KR" altLang="en-US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주행위험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경고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비상사태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지원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 smtClean="0">
                          <a:solidFill>
                            <a:sysClr val="windowText" lastClr="000000"/>
                          </a:solidFill>
                        </a:rPr>
                        <a:t>노변정보</a:t>
                      </a:r>
                      <a:endParaRPr lang="en-US" altLang="ko-KR" sz="1100" dirty="0" smtClean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100" dirty="0" smtClean="0">
                          <a:solidFill>
                            <a:sysClr val="windowText" lastClr="000000"/>
                          </a:solidFill>
                        </a:rPr>
                        <a:t>제공</a:t>
                      </a:r>
                      <a:endParaRPr lang="ko-KR" altLang="en-US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3270101"/>
                  </a:ext>
                </a:extLst>
              </a:tr>
            </a:tbl>
          </a:graphicData>
        </a:graphic>
      </p:graphicFrame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17" t="16206" r="21650" b="14954"/>
          <a:stretch/>
        </p:blipFill>
        <p:spPr>
          <a:xfrm>
            <a:off x="7752185" y="3139336"/>
            <a:ext cx="2039215" cy="162546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847529" y="2010358"/>
            <a:ext cx="3833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운전 중 휴대폰 사용시 교통사고 발생 가능성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20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배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운전자 중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88%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가 운행 중 휴대폰 사용</a:t>
            </a:r>
            <a:endParaRPr lang="en-US" altLang="ko-KR" sz="1200" b="1" dirty="0">
              <a:latin typeface="맑은 고딕" pitchFamily="50" charset="-127"/>
              <a:ea typeface="맑은 고딕" pitchFamily="50" charset="-127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ko-KR" altLang="en-US" sz="1200" dirty="0">
                <a:latin typeface="맑은 고딕" pitchFamily="50" charset="-127"/>
                <a:ea typeface="맑은 고딕" pitchFamily="50" charset="-127"/>
              </a:rPr>
              <a:t>평균적으로 </a:t>
            </a:r>
            <a:r>
              <a:rPr lang="ko-KR" altLang="en-US" sz="1200" b="1" dirty="0" smtClean="0">
                <a:latin typeface="맑은 고딕" pitchFamily="50" charset="-127"/>
                <a:ea typeface="맑은 고딕" pitchFamily="50" charset="-127"/>
              </a:rPr>
              <a:t>한 시간에 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휴대폰 사용시간 </a:t>
            </a:r>
            <a:r>
              <a:rPr lang="en-US" altLang="ko-KR" sz="1200" b="1" dirty="0">
                <a:latin typeface="맑은 고딕" pitchFamily="50" charset="-127"/>
                <a:ea typeface="맑은 고딕" pitchFamily="50" charset="-127"/>
              </a:rPr>
              <a:t>3.5</a:t>
            </a:r>
            <a:r>
              <a:rPr lang="ko-KR" altLang="en-US" sz="1200" b="1" dirty="0">
                <a:latin typeface="맑은 고딕" pitchFamily="50" charset="-127"/>
                <a:ea typeface="맑은 고딕" pitchFamily="50" charset="-127"/>
              </a:rPr>
              <a:t>분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15648" y="5973017"/>
            <a:ext cx="27719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미국안전협회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(National Safety </a:t>
            </a:r>
            <a:r>
              <a:rPr lang="en-US" altLang="ko-KR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Council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lang="ko-KR" altLang="en-US" sz="1000" dirty="0" err="1">
              <a:solidFill>
                <a:schemeClr val="tx1">
                  <a:lumMod val="50000"/>
                  <a:lumOff val="50000"/>
                </a:schemeClr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362203" y="6200617"/>
            <a:ext cx="163057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출처 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itchFamily="50" charset="-127"/>
                <a:ea typeface="맑은 고딕" pitchFamily="50" charset="-127"/>
              </a:rPr>
              <a:t>전자통신동향분석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752184" y="2586421"/>
            <a:ext cx="2064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latinLnBrk="0">
              <a:defRPr/>
            </a:pPr>
            <a:r>
              <a:rPr lang="en-US" altLang="ko-K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Head Up Display</a:t>
            </a:r>
            <a:endParaRPr lang="ko-KR" altLang="en-US" b="1" kern="0" baseline="3000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50" charset="-127"/>
              <a:cs typeface="Tahoma" panose="020B0604030504040204" pitchFamily="34" charset="0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6096000" y="3709750"/>
            <a:ext cx="889462" cy="484632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140724" y="2298389"/>
            <a:ext cx="3322364" cy="3143162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21505" y="252599"/>
            <a:ext cx="22333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3. 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기술 소개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78154" y="928948"/>
            <a:ext cx="11389839" cy="349985"/>
          </a:xfrm>
          <a:prstGeom prst="rect">
            <a:avLst/>
          </a:prstGeom>
          <a:noFill/>
          <a:ln>
            <a:noFill/>
          </a:ln>
        </p:spPr>
        <p:txBody>
          <a:bodyPr wrap="square" lIns="36000" tIns="0" rIns="36000" rtlCol="0" anchor="t" anchorCtr="0">
            <a:noAutofit/>
          </a:bodyPr>
          <a:lstStyle>
            <a:defPPr>
              <a:defRPr lang="ko-KR"/>
            </a:defPPr>
            <a:lvl1pPr latinLnBrk="0">
              <a:lnSpc>
                <a:spcPct val="120000"/>
              </a:lnSpc>
              <a:spcAft>
                <a:spcPts val="0"/>
              </a:spcAft>
              <a:defRPr kumimoji="0" sz="1500" b="1">
                <a:solidFill>
                  <a:prstClr val="black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defRPr>
            </a:lvl1pPr>
          </a:lstStyle>
          <a:p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운전 중 스마트폰 사용 방지와 다양한 스마트 기능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Needs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의 증가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,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둘 모두를 만족시킬 수 있는 </a:t>
            </a:r>
            <a:r>
              <a:rPr lang="en-US" altLang="ko-KR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HUD </a:t>
            </a:r>
            <a:r>
              <a:rPr lang="ko-KR" altLang="en-US" sz="1700" dirty="0" smtClean="0">
                <a:solidFill>
                  <a:schemeClr val="tx1"/>
                </a:solidFill>
                <a:latin typeface="+mn-ea"/>
                <a:ea typeface="+mn-ea"/>
                <a:cs typeface="Tahoma" panose="020B0604030504040204" pitchFamily="34" charset="0"/>
              </a:rPr>
              <a:t>기술</a:t>
            </a:r>
            <a:endParaRPr lang="ko-KR" altLang="en-US" sz="1700" dirty="0">
              <a:solidFill>
                <a:schemeClr val="tx1"/>
              </a:solidFill>
              <a:latin typeface="+mn-ea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507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/>
          <p:cNvSpPr/>
          <p:nvPr/>
        </p:nvSpPr>
        <p:spPr>
          <a:xfrm>
            <a:off x="287341" y="252599"/>
            <a:ext cx="559826" cy="559826"/>
          </a:xfrm>
          <a:prstGeom prst="rtTriangle">
            <a:avLst/>
          </a:prstGeom>
          <a:solidFill>
            <a:srgbClr val="D30010"/>
          </a:solidFill>
          <a:ln>
            <a:solidFill>
              <a:srgbClr val="D3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2903124" y="2015605"/>
            <a:ext cx="6385752" cy="3547515"/>
            <a:chOff x="2158730" y="2309553"/>
            <a:chExt cx="5849982" cy="3249874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678"/>
            <a:stretch/>
          </p:blipFill>
          <p:spPr>
            <a:xfrm>
              <a:off x="3665889" y="2309553"/>
              <a:ext cx="2943295" cy="2085975"/>
            </a:xfrm>
            <a:prstGeom prst="rect">
              <a:avLst/>
            </a:prstGeom>
          </p:spPr>
        </p:pic>
        <p:grpSp>
          <p:nvGrpSpPr>
            <p:cNvPr id="13" name="그룹 12"/>
            <p:cNvGrpSpPr/>
            <p:nvPr/>
          </p:nvGrpSpPr>
          <p:grpSpPr>
            <a:xfrm>
              <a:off x="2158730" y="4581128"/>
              <a:ext cx="5735539" cy="470486"/>
              <a:chOff x="2204612" y="4581128"/>
              <a:chExt cx="5735539" cy="470486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184" t="20117" b="42359"/>
              <a:stretch/>
            </p:blipFill>
            <p:spPr>
              <a:xfrm>
                <a:off x="4632150" y="4581128"/>
                <a:ext cx="3308001" cy="432048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2204612" y="4685074"/>
                <a:ext cx="2468554" cy="3665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DT</a:t>
                </a:r>
                <a:r>
                  <a:rPr lang="ko-KR" altLang="en-US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의 생활화 그 시작</a:t>
                </a:r>
                <a:r>
                  <a:rPr lang="en-US" altLang="ko-KR" sz="2000" b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맑은 고딕" pitchFamily="50" charset="-127"/>
                    <a:ea typeface="맑은 고딕" pitchFamily="50" charset="-127"/>
                  </a:rPr>
                  <a:t>,</a:t>
                </a:r>
                <a:endParaRPr lang="ko-KR" altLang="en-US" sz="2000" b="1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5008253" y="5192887"/>
              <a:ext cx="3000459" cy="36654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b="1" u="sng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자동차</a:t>
              </a:r>
              <a:r>
                <a:rPr lang="ko-KR" altLang="en-US" sz="2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속 나만의 개인비서</a:t>
              </a: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721505" y="252599"/>
            <a:ext cx="26019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4. </a:t>
            </a:r>
            <a:r>
              <a:rPr lang="ko-KR" altLang="en-US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소</a:t>
            </a:r>
            <a:r>
              <a:rPr lang="ko-KR" altLang="en-US" sz="3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132515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30010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배경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30010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418416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04317" y="535426"/>
            <a:ext cx="9156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기획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990217" y="535426"/>
            <a:ext cx="7777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2">
                    <a:lumMod val="25000"/>
                  </a:schemeClr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발전 방향</a:t>
            </a:r>
            <a:endParaRPr lang="ko-KR" alt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2">
                  <a:lumMod val="25000"/>
                </a:schemeClr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416" y="4684441"/>
            <a:ext cx="864914" cy="878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평행 사변형 1"/>
          <p:cNvSpPr/>
          <p:nvPr/>
        </p:nvSpPr>
        <p:spPr>
          <a:xfrm>
            <a:off x="1" y="0"/>
            <a:ext cx="4368799" cy="6858000"/>
          </a:xfrm>
          <a:prstGeom prst="parallelogram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2534468" cy="6858000"/>
          </a:xfrm>
          <a:prstGeom prst="rect">
            <a:avLst/>
          </a:prstGeom>
          <a:solidFill>
            <a:srgbClr val="D0021B"/>
          </a:solidFill>
          <a:ln>
            <a:solidFill>
              <a:srgbClr val="D0021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97386" y="578615"/>
            <a:ext cx="31277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서비스 분석</a:t>
            </a:r>
            <a:endParaRPr lang="ko-KR" altLang="en-US" sz="5000" spc="-1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540918" y="1440389"/>
            <a:ext cx="2813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1. Pain Points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40918" y="2813847"/>
            <a:ext cx="28922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D0021B"/>
                </a:solidFill>
                <a:latin typeface="뫼비우스 Bold" panose="02000500000000000000" pitchFamily="2" charset="-127"/>
                <a:ea typeface="뫼비우스 Bold" panose="02000500000000000000" pitchFamily="2" charset="-127"/>
              </a:rPr>
              <a:t>2. AS-IS TO-BE</a:t>
            </a:r>
            <a:endParaRPr lang="ko-KR" altLang="en-US" sz="3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D0021B"/>
              </a:solidFill>
              <a:latin typeface="뫼비우스 Bold" panose="02000500000000000000" pitchFamily="2" charset="-127"/>
              <a:ea typeface="뫼비우스 Bold" panose="020005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811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4983</TotalTime>
  <Words>994</Words>
  <Application>Microsoft Office PowerPoint</Application>
  <PresentationFormat>와이드스크린</PresentationFormat>
  <Paragraphs>342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40" baseType="lpstr">
      <vt:lpstr>Wingdings</vt:lpstr>
      <vt:lpstr>뫼비우스 Bold</vt:lpstr>
      <vt:lpstr>Tahoma</vt:lpstr>
      <vt:lpstr>Arial</vt:lpstr>
      <vt:lpstr>Times New Roman</vt:lpstr>
      <vt:lpstr>뫼비우스 Regular</vt:lpstr>
      <vt:lpstr>Cambria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NARU YANG</dc:creator>
  <cp:lastModifiedBy>김만중(N)/본사부/SK</cp:lastModifiedBy>
  <cp:revision>237</cp:revision>
  <dcterms:created xsi:type="dcterms:W3CDTF">2014-11-03T03:59:00Z</dcterms:created>
  <dcterms:modified xsi:type="dcterms:W3CDTF">2018-08-22T15:26:56Z</dcterms:modified>
</cp:coreProperties>
</file>